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86" r:id="rId2"/>
    <p:sldId id="287" r:id="rId3"/>
    <p:sldId id="288" r:id="rId4"/>
    <p:sldId id="257" r:id="rId5"/>
    <p:sldId id="272" r:id="rId6"/>
    <p:sldId id="282" r:id="rId7"/>
    <p:sldId id="258" r:id="rId8"/>
    <p:sldId id="267" r:id="rId9"/>
    <p:sldId id="270" r:id="rId10"/>
    <p:sldId id="273" r:id="rId11"/>
    <p:sldId id="268" r:id="rId12"/>
    <p:sldId id="261" r:id="rId13"/>
    <p:sldId id="276" r:id="rId14"/>
    <p:sldId id="274" r:id="rId15"/>
    <p:sldId id="277" r:id="rId16"/>
    <p:sldId id="279" r:id="rId17"/>
    <p:sldId id="278" r:id="rId18"/>
    <p:sldId id="281" r:id="rId19"/>
    <p:sldId id="283" r:id="rId20"/>
    <p:sldId id="284" r:id="rId21"/>
    <p:sldId id="285" r:id="rId22"/>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195" algn="l" rtl="0" fontAlgn="base">
      <a:spcBef>
        <a:spcPct val="0"/>
      </a:spcBef>
      <a:spcAft>
        <a:spcPct val="0"/>
      </a:spcAft>
      <a:defRPr sz="2400" kern="1200">
        <a:solidFill>
          <a:schemeClr val="tx1"/>
        </a:solidFill>
        <a:latin typeface="Times New Roman" pitchFamily="18" charset="0"/>
        <a:ea typeface="+mn-ea"/>
        <a:cs typeface="+mn-cs"/>
      </a:defRPr>
    </a:lvl2pPr>
    <a:lvl3pPr marL="914391" algn="l" rtl="0" fontAlgn="base">
      <a:spcBef>
        <a:spcPct val="0"/>
      </a:spcBef>
      <a:spcAft>
        <a:spcPct val="0"/>
      </a:spcAft>
      <a:defRPr sz="2400" kern="1200">
        <a:solidFill>
          <a:schemeClr val="tx1"/>
        </a:solidFill>
        <a:latin typeface="Times New Roman" pitchFamily="18" charset="0"/>
        <a:ea typeface="+mn-ea"/>
        <a:cs typeface="+mn-cs"/>
      </a:defRPr>
    </a:lvl3pPr>
    <a:lvl4pPr marL="1371586" algn="l" rtl="0" fontAlgn="base">
      <a:spcBef>
        <a:spcPct val="0"/>
      </a:spcBef>
      <a:spcAft>
        <a:spcPct val="0"/>
      </a:spcAft>
      <a:defRPr sz="2400" kern="1200">
        <a:solidFill>
          <a:schemeClr val="tx1"/>
        </a:solidFill>
        <a:latin typeface="Times New Roman" pitchFamily="18" charset="0"/>
        <a:ea typeface="+mn-ea"/>
        <a:cs typeface="+mn-cs"/>
      </a:defRPr>
    </a:lvl4pPr>
    <a:lvl5pPr marL="1828782" algn="l" rtl="0" fontAlgn="base">
      <a:spcBef>
        <a:spcPct val="0"/>
      </a:spcBef>
      <a:spcAft>
        <a:spcPct val="0"/>
      </a:spcAft>
      <a:defRPr sz="2400" kern="1200">
        <a:solidFill>
          <a:schemeClr val="tx1"/>
        </a:solidFill>
        <a:latin typeface="Times New Roman" pitchFamily="18" charset="0"/>
        <a:ea typeface="+mn-ea"/>
        <a:cs typeface="+mn-cs"/>
      </a:defRPr>
    </a:lvl5pPr>
    <a:lvl6pPr marL="2285977" algn="l" defTabSz="914391" rtl="0" eaLnBrk="1" latinLnBrk="0" hangingPunct="1">
      <a:defRPr sz="2400" kern="1200">
        <a:solidFill>
          <a:schemeClr val="tx1"/>
        </a:solidFill>
        <a:latin typeface="Times New Roman" pitchFamily="18" charset="0"/>
        <a:ea typeface="+mn-ea"/>
        <a:cs typeface="+mn-cs"/>
      </a:defRPr>
    </a:lvl6pPr>
    <a:lvl7pPr marL="2743173" algn="l" defTabSz="914391" rtl="0" eaLnBrk="1" latinLnBrk="0" hangingPunct="1">
      <a:defRPr sz="2400" kern="1200">
        <a:solidFill>
          <a:schemeClr val="tx1"/>
        </a:solidFill>
        <a:latin typeface="Times New Roman" pitchFamily="18" charset="0"/>
        <a:ea typeface="+mn-ea"/>
        <a:cs typeface="+mn-cs"/>
      </a:defRPr>
    </a:lvl7pPr>
    <a:lvl8pPr marL="3200368" algn="l" defTabSz="914391" rtl="0" eaLnBrk="1" latinLnBrk="0" hangingPunct="1">
      <a:defRPr sz="2400" kern="1200">
        <a:solidFill>
          <a:schemeClr val="tx1"/>
        </a:solidFill>
        <a:latin typeface="Times New Roman" pitchFamily="18" charset="0"/>
        <a:ea typeface="+mn-ea"/>
        <a:cs typeface="+mn-cs"/>
      </a:defRPr>
    </a:lvl8pPr>
    <a:lvl9pPr marL="3657563" algn="l" defTabSz="914391"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showPr>
  <p:clrMru>
    <a:srgbClr val="8FD573"/>
    <a:srgbClr val="55AB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68" autoAdjust="0"/>
    <p:restoredTop sz="91014" autoAdjust="0"/>
  </p:normalViewPr>
  <p:slideViewPr>
    <p:cSldViewPr>
      <p:cViewPr varScale="1">
        <p:scale>
          <a:sx n="35" d="100"/>
          <a:sy n="35" d="100"/>
        </p:scale>
        <p:origin x="-1086" y="-90"/>
      </p:cViewPr>
      <p:guideLst>
        <p:guide orient="horz" pos="2160"/>
        <p:guide pos="2880"/>
      </p:guideLst>
    </p:cSldViewPr>
  </p:slideViewPr>
  <p:outlineViewPr>
    <p:cViewPr>
      <p:scale>
        <a:sx n="33" d="100"/>
        <a:sy n="33" d="100"/>
      </p:scale>
      <p:origin x="24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2C4FA64-F45F-4583-B1EB-5F49194A28A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95"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91"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86"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82"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977"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5D84A8-E3B9-491D-A36E-275C862B7E5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FD03EC3E-A334-4CA6-9B19-F9DAD49CEB72}"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5D84A8-E3B9-491D-A36E-275C862B7E5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5D84A8-E3B9-491D-A36E-275C862B7E5E}"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p:spPr>
        <p:txBody>
          <a:bodyPr/>
          <a:lstStyle/>
          <a:p>
            <a:endParaRPr lang="en-US" smtClean="0"/>
          </a:p>
        </p:txBody>
      </p:sp>
      <p:sp>
        <p:nvSpPr>
          <p:cNvPr id="13316" name="Slide Number Placeholder 3"/>
          <p:cNvSpPr>
            <a:spLocks noGrp="1"/>
          </p:cNvSpPr>
          <p:nvPr>
            <p:ph type="sldNum" sz="quarter" idx="5"/>
          </p:nvPr>
        </p:nvSpPr>
        <p:spPr>
          <a:noFill/>
        </p:spPr>
        <p:txBody>
          <a:bodyPr/>
          <a:lstStyle/>
          <a:p>
            <a:fld id="{C0465AEF-0477-4A38-A6B5-334CCEBCCECB}"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2224A534-35CC-48E4-863B-1BE059DA9BBD}"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pPr eaLnBrk="1" hangingPunct="1"/>
            <a:endParaRPr lang="en-US" smtClean="0"/>
          </a:p>
        </p:txBody>
      </p:sp>
      <p:sp>
        <p:nvSpPr>
          <p:cNvPr id="14340" name="Slide Number Placeholder 3"/>
          <p:cNvSpPr>
            <a:spLocks noGrp="1"/>
          </p:cNvSpPr>
          <p:nvPr>
            <p:ph type="sldNum" sz="quarter" idx="5"/>
          </p:nvPr>
        </p:nvSpPr>
        <p:spPr>
          <a:noFill/>
        </p:spPr>
        <p:txBody>
          <a:bodyPr/>
          <a:lstStyle/>
          <a:p>
            <a:fld id="{DA6EA41A-9653-41F6-AE93-19DB0D669D6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4FA64-F45F-4583-B1EB-5F49194A28A8}"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8922" y="1524000"/>
            <a:ext cx="9144000" cy="2032000"/>
          </a:xfrm>
        </p:spPr>
        <p:txBody>
          <a:bodyPr vert="horz" lIns="50798" tIns="0" rIns="50798" bIns="0" anchor="b">
            <a:normAutofit/>
            <a:scene3d>
              <a:camera prst="orthographicFront"/>
              <a:lightRig rig="soft" dir="t">
                <a:rot lat="0" lon="0" rev="17220000"/>
              </a:lightRig>
            </a:scene3d>
            <a:sp3d prstMaterial="softEdge">
              <a:bevelT w="38100" h="38100"/>
            </a:sp3d>
          </a:bodyPr>
          <a:lstStyle>
            <a:lvl1pPr>
              <a:defRPr sz="53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E7D052BB-55C4-4758-BB3C-8360714A6153}" type="slidenum">
              <a:rPr lang="en-US" smtClean="0"/>
              <a:pPr>
                <a:defRPr/>
              </a:pPr>
              <a:t>‹#›</a:t>
            </a:fld>
            <a:endParaRPr lang="en-US"/>
          </a:p>
        </p:txBody>
      </p:sp>
      <p:sp>
        <p:nvSpPr>
          <p:cNvPr id="9" name="Subtitle 8"/>
          <p:cNvSpPr>
            <a:spLocks noGrp="1"/>
          </p:cNvSpPr>
          <p:nvPr>
            <p:ph type="subTitle" idx="1"/>
          </p:nvPr>
        </p:nvSpPr>
        <p:spPr>
          <a:xfrm>
            <a:off x="1524000" y="3701888"/>
            <a:ext cx="7112000" cy="1947333"/>
          </a:xfrm>
        </p:spPr>
        <p:txBody>
          <a:bodyPr/>
          <a:lstStyle>
            <a:lvl1pPr marL="0" indent="0" algn="ctr">
              <a:buNone/>
              <a:defRPr>
                <a:solidFill>
                  <a:schemeClr val="tx1"/>
                </a:solidFill>
              </a:defRPr>
            </a:lvl1pPr>
            <a:lvl2pPr marL="507990" indent="0" algn="ctr">
              <a:buNone/>
            </a:lvl2pPr>
            <a:lvl3pPr marL="1015980" indent="0" algn="ctr">
              <a:buNone/>
            </a:lvl3pPr>
            <a:lvl4pPr marL="1523970" indent="0" algn="ctr">
              <a:buNone/>
            </a:lvl4pPr>
            <a:lvl5pPr marL="2031960" indent="0" algn="ctr">
              <a:buNone/>
            </a:lvl5pPr>
            <a:lvl6pPr marL="2539950" indent="0" algn="ctr">
              <a:buNone/>
            </a:lvl6pPr>
            <a:lvl7pPr marL="3047940" indent="0" algn="ctr">
              <a:buNone/>
            </a:lvl7pPr>
            <a:lvl8pPr marL="3555929" indent="0" algn="ctr">
              <a:buNone/>
            </a:lvl8pPr>
            <a:lvl9pPr marL="4063918" indent="0" algn="ctr">
              <a:buNone/>
            </a:lvl9pPr>
          </a:lstStyle>
          <a:p>
            <a:r>
              <a:rPr kumimoji="0" lang="en-US" smtClean="0"/>
              <a:t>Click to edit Master subtitle style</a:t>
            </a:r>
            <a:endParaRPr kumimoji="0"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185DC7B-498A-492D-94A4-22D7D1253636}"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8001" y="305154"/>
            <a:ext cx="6688667" cy="650169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E395D5-BA76-4826-BE0D-4D5AF943E8A8}"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0D9605-4E31-472E-A9B0-596FC7D0E1C3}"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78000" y="677333"/>
            <a:ext cx="7874000" cy="20320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53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78000" y="2786429"/>
            <a:ext cx="7874000" cy="1677458"/>
          </a:xfrm>
        </p:spPr>
        <p:txBody>
          <a:bodyPr anchor="t"/>
          <a:lstStyle>
            <a:lvl1pPr marL="81278" indent="0" algn="l">
              <a:buNone/>
              <a:defRPr sz="2200">
                <a:solidFill>
                  <a:schemeClr val="tx1"/>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8805333" y="7129641"/>
            <a:ext cx="846667" cy="405694"/>
          </a:xfrm>
        </p:spPr>
        <p:txBody>
          <a:bodyPr/>
          <a:lstStyle/>
          <a:p>
            <a:pPr>
              <a:defRPr/>
            </a:pPr>
            <a:fld id="{DE20ED24-3252-4E51-A0FB-130213B12D27}"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08000" y="1778000"/>
            <a:ext cx="4487333" cy="5028848"/>
          </a:xfrm>
        </p:spPr>
        <p:txBody>
          <a:bodyPr/>
          <a:lstStyle>
            <a:lvl1pPr>
              <a:defRPr sz="2900"/>
            </a:lvl1pPr>
            <a:lvl2pPr>
              <a:defRPr sz="27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164668" y="1778000"/>
            <a:ext cx="4487333" cy="5028848"/>
          </a:xfrm>
        </p:spPr>
        <p:txBody>
          <a:bodyPr/>
          <a:lstStyle>
            <a:lvl1pPr>
              <a:defRPr sz="2900"/>
            </a:lvl1pPr>
            <a:lvl2pPr>
              <a:defRPr sz="27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1709AC-869C-4094-B5C4-597519A5425A}"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389"/>
            <a:ext cx="9144000" cy="1270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705682"/>
            <a:ext cx="4489098" cy="834319"/>
          </a:xfrm>
        </p:spPr>
        <p:txBody>
          <a:bodyPr anchor="ctr"/>
          <a:lstStyle>
            <a:lvl1pPr marL="0" indent="0">
              <a:buNone/>
              <a:defRPr sz="2700" b="0" cap="all" baseline="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161141" y="1705682"/>
            <a:ext cx="4490861" cy="834319"/>
          </a:xfrm>
        </p:spPr>
        <p:txBody>
          <a:bodyPr anchor="ctr"/>
          <a:lstStyle>
            <a:lvl1pPr marL="0" indent="0">
              <a:buNone/>
              <a:defRPr sz="2700" b="0" cap="all" baseline="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8000" y="2624668"/>
            <a:ext cx="4489098" cy="4182181"/>
          </a:xfrm>
        </p:spPr>
        <p:txBody>
          <a:bodyPr/>
          <a:lstStyle>
            <a:lvl1pPr>
              <a:defRPr sz="27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161141" y="2624668"/>
            <a:ext cx="4490861" cy="4182181"/>
          </a:xfrm>
        </p:spPr>
        <p:txBody>
          <a:bodyPr/>
          <a:lstStyle>
            <a:lvl1pPr>
              <a:defRPr sz="27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D5622E9-7FF8-4370-96B7-2CB50EF834C0}"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B61F976-890B-44D1-A5DA-AB15AC1F1C4D}"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6D73F37-FB43-4403-B246-4A18D8D8E623}"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03390"/>
            <a:ext cx="3342570" cy="1291167"/>
          </a:xfrm>
        </p:spPr>
        <p:txBody>
          <a:bodyPr vert="horz" anchor="b">
            <a:normAutofit/>
            <a:sp3d prstMaterial="softEdge"/>
          </a:bodyPr>
          <a:lstStyle>
            <a:lvl1pPr algn="l">
              <a:buNone/>
              <a:defRPr sz="24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2" y="1693334"/>
            <a:ext cx="3342570" cy="5113514"/>
          </a:xfrm>
        </p:spPr>
        <p:txBody>
          <a:bodyPr/>
          <a:lstStyle>
            <a:lvl1pPr marL="0" indent="0">
              <a:buNone/>
              <a:defRPr sz="1600"/>
            </a:lvl1pPr>
            <a:lvl2pPr>
              <a:buNone/>
              <a:defRPr sz="1300"/>
            </a:lvl2pPr>
            <a:lvl3pPr>
              <a:buNone/>
              <a:defRPr sz="1100"/>
            </a:lvl3pPr>
            <a:lvl4pPr>
              <a:buNone/>
              <a:defRPr sz="1000"/>
            </a:lvl4pPr>
            <a:lvl5pPr>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972278" y="303391"/>
            <a:ext cx="5679722" cy="6503459"/>
          </a:xfrm>
        </p:spPr>
        <p:txBody>
          <a:bodyPr/>
          <a:lstStyle>
            <a:lvl1pPr>
              <a:defRPr sz="2900"/>
            </a:lvl1pPr>
            <a:lvl2pPr>
              <a:defRPr sz="2700"/>
            </a:lvl2pPr>
            <a:lvl3pPr>
              <a:defRPr sz="2400"/>
            </a:lvl3pPr>
            <a:lvl4pPr>
              <a:defRPr sz="22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18E33F-9742-487B-B238-3930CA7ACCE5}"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00" y="677333"/>
            <a:ext cx="6096000" cy="580320"/>
          </a:xfrm>
        </p:spPr>
        <p:txBody>
          <a:bodyPr lIns="50798" rIns="50798" bIns="0" anchor="b">
            <a:sp3d prstMaterial="softEdge"/>
          </a:bodyPr>
          <a:lstStyle>
            <a:lvl1pPr algn="ctr">
              <a:buNone/>
              <a:defRPr sz="22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032000" y="2035529"/>
            <a:ext cx="6096000" cy="4402667"/>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6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032000" y="1296430"/>
            <a:ext cx="6096000" cy="589280"/>
          </a:xfrm>
        </p:spPr>
        <p:txBody>
          <a:bodyPr lIns="50798" tIns="50798" rIns="50798" anchor="t"/>
          <a:lstStyle>
            <a:lvl1pPr marL="0" indent="0" algn="ctr">
              <a:buNone/>
              <a:defRPr sz="16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F71A993-D6F0-425B-84E5-CFA6CB0B3E8D}"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08000" y="305153"/>
            <a:ext cx="9144000" cy="1270000"/>
          </a:xfrm>
          <a:prstGeom prst="rect">
            <a:avLst/>
          </a:prstGeom>
        </p:spPr>
        <p:txBody>
          <a:bodyPr vert="horz" lIns="101598" tIns="50798" rIns="101598" bIns="50798"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508000" y="1778000"/>
            <a:ext cx="9144000" cy="5232400"/>
          </a:xfrm>
          <a:prstGeom prst="rect">
            <a:avLst/>
          </a:prstGeom>
        </p:spPr>
        <p:txBody>
          <a:bodyPr vert="horz" lIns="101598" tIns="50798" rIns="101598" bIns="5079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508001" y="7129641"/>
            <a:ext cx="2370667" cy="405694"/>
          </a:xfrm>
          <a:prstGeom prst="rect">
            <a:avLst/>
          </a:prstGeom>
        </p:spPr>
        <p:txBody>
          <a:bodyPr vert="horz" lIns="101598" tIns="50798" rIns="101598" bIns="50798" anchor="b"/>
          <a:lstStyle>
            <a:lvl1pPr algn="l" eaLnBrk="1" latinLnBrk="0" hangingPunct="1">
              <a:defRPr kumimoji="0" sz="13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471335" y="7129641"/>
            <a:ext cx="3217333" cy="405694"/>
          </a:xfrm>
          <a:prstGeom prst="rect">
            <a:avLst/>
          </a:prstGeom>
        </p:spPr>
        <p:txBody>
          <a:bodyPr vert="horz" lIns="101598" tIns="50798" rIns="101598" bIns="50798" anchor="b"/>
          <a:lstStyle>
            <a:lvl1pPr algn="ctr" eaLnBrk="1" latinLnBrk="0" hangingPunct="1">
              <a:defRPr kumimoji="0" sz="13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8805333" y="7129641"/>
            <a:ext cx="846667" cy="405694"/>
          </a:xfrm>
          <a:prstGeom prst="rect">
            <a:avLst/>
          </a:prstGeom>
        </p:spPr>
        <p:txBody>
          <a:bodyPr vert="horz" lIns="0" tIns="50798" rIns="0" bIns="50798" anchor="b"/>
          <a:lstStyle>
            <a:lvl1pPr algn="r" eaLnBrk="1" latinLnBrk="0" hangingPunct="1">
              <a:defRPr kumimoji="0" sz="1300">
                <a:solidFill>
                  <a:schemeClr val="tx1">
                    <a:shade val="50000"/>
                  </a:schemeClr>
                </a:solidFill>
              </a:defRPr>
            </a:lvl1pPr>
          </a:lstStyle>
          <a:p>
            <a:pPr>
              <a:defRPr/>
            </a:pPr>
            <a:fld id="{6D061E67-495F-4F13-9617-BAB052686222}"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iming>
    <p:tnLst>
      <p:par>
        <p:cTn id="1" dur="indefinite" restart="never" nodeType="tmRoot"/>
      </p:par>
    </p:tnLst>
  </p:timing>
  <p:txStyles>
    <p:titleStyle>
      <a:lvl1pPr algn="ctr" rtl="0" eaLnBrk="1" latinLnBrk="0" hangingPunct="1">
        <a:spcBef>
          <a:spcPct val="0"/>
        </a:spcBef>
        <a:buNone/>
        <a:defRPr kumimoji="0" sz="4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609588" indent="-457191" algn="l" rtl="0" eaLnBrk="1" latinLnBrk="0" hangingPunct="1">
        <a:spcBef>
          <a:spcPct val="20000"/>
        </a:spcBef>
        <a:buClr>
          <a:schemeClr val="tx1">
            <a:shade val="95000"/>
          </a:schemeClr>
        </a:buClr>
        <a:buSzPct val="65000"/>
        <a:buFont typeface="Wingdings 2"/>
        <a:buChar char=""/>
        <a:defRPr kumimoji="0" sz="3100" kern="1200">
          <a:solidFill>
            <a:schemeClr val="tx1"/>
          </a:solidFill>
          <a:latin typeface="+mn-lt"/>
          <a:ea typeface="+mn-ea"/>
          <a:cs typeface="+mn-cs"/>
        </a:defRPr>
      </a:lvl1pPr>
      <a:lvl2pPr marL="965180" indent="-314954" algn="l" rtl="0" eaLnBrk="1" latinLnBrk="0" hangingPunct="1">
        <a:spcBef>
          <a:spcPct val="20000"/>
        </a:spcBef>
        <a:buClr>
          <a:schemeClr val="tx1"/>
        </a:buClr>
        <a:buSzPct val="80000"/>
        <a:buFont typeface="Wingdings 2"/>
        <a:buChar char=""/>
        <a:defRPr kumimoji="0" sz="2700" kern="1200">
          <a:solidFill>
            <a:schemeClr val="tx1"/>
          </a:solidFill>
          <a:latin typeface="+mn-lt"/>
          <a:ea typeface="+mn-ea"/>
          <a:cs typeface="+mn-cs"/>
        </a:defRPr>
      </a:lvl2pPr>
      <a:lvl3pPr marL="1259814" indent="-253994" algn="l" rtl="0" eaLnBrk="1" latinLnBrk="0" hangingPunct="1">
        <a:spcBef>
          <a:spcPct val="20000"/>
        </a:spcBef>
        <a:buClr>
          <a:schemeClr val="tx1"/>
        </a:buClr>
        <a:buSzPct val="95000"/>
        <a:buFont typeface="Wingdings"/>
        <a:buChar char=""/>
        <a:defRPr kumimoji="0" sz="2400" kern="1200">
          <a:solidFill>
            <a:schemeClr val="tx1"/>
          </a:solidFill>
          <a:latin typeface="+mn-lt"/>
          <a:ea typeface="+mn-ea"/>
          <a:cs typeface="+mn-cs"/>
        </a:defRPr>
      </a:lvl3pPr>
      <a:lvl4pPr marL="1503651" indent="-203196" algn="l" rtl="0" eaLnBrk="1" latinLnBrk="0" hangingPunct="1">
        <a:spcBef>
          <a:spcPct val="20000"/>
        </a:spcBef>
        <a:buClr>
          <a:schemeClr val="tx1"/>
        </a:buClr>
        <a:buSzPct val="100000"/>
        <a:buFont typeface="Wingdings 3"/>
        <a:buChar char=""/>
        <a:defRPr kumimoji="0" sz="2200" kern="1200">
          <a:solidFill>
            <a:schemeClr val="tx1"/>
          </a:solidFill>
          <a:latin typeface="+mn-lt"/>
          <a:ea typeface="+mn-ea"/>
          <a:cs typeface="+mn-cs"/>
        </a:defRPr>
      </a:lvl4pPr>
      <a:lvl5pPr marL="1717006" indent="-203196" algn="l" rtl="0" eaLnBrk="1" latinLnBrk="0" hangingPunct="1">
        <a:spcBef>
          <a:spcPct val="20000"/>
        </a:spcBef>
        <a:buClr>
          <a:schemeClr val="tx1"/>
        </a:buClr>
        <a:buFont typeface="Wingdings 2"/>
        <a:buChar char=""/>
        <a:defRPr kumimoji="0" sz="2200" kern="1200">
          <a:solidFill>
            <a:schemeClr val="tx1"/>
          </a:solidFill>
          <a:latin typeface="+mn-lt"/>
          <a:ea typeface="+mn-ea"/>
          <a:cs typeface="+mn-cs"/>
        </a:defRPr>
      </a:lvl5pPr>
      <a:lvl6pPr marL="1960840" indent="-203196" algn="l" rtl="0" eaLnBrk="1" latinLnBrk="0" hangingPunct="1">
        <a:spcBef>
          <a:spcPct val="20000"/>
        </a:spcBef>
        <a:buClr>
          <a:schemeClr val="tx1"/>
        </a:buClr>
        <a:buFont typeface="Wingdings 3"/>
        <a:buChar char=""/>
        <a:defRPr kumimoji="0" sz="2000" kern="1200">
          <a:solidFill>
            <a:schemeClr val="tx1"/>
          </a:solidFill>
          <a:latin typeface="+mn-lt"/>
          <a:ea typeface="+mn-ea"/>
          <a:cs typeface="+mn-cs"/>
        </a:defRPr>
      </a:lvl6pPr>
      <a:lvl7pPr marL="2184356" indent="-203196"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7pPr>
      <a:lvl8pPr marL="2407871" indent="-203196"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8pPr>
      <a:lvl9pPr marL="2631388" indent="-203196" algn="l" rtl="0" eaLnBrk="1" latinLnBrk="0" hangingPunct="1">
        <a:spcBef>
          <a:spcPct val="20000"/>
        </a:spcBef>
        <a:buClr>
          <a:schemeClr val="tx1"/>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90" algn="l" rtl="0" eaLnBrk="1" latinLnBrk="0" hangingPunct="1">
        <a:defRPr kumimoji="0" kern="1200">
          <a:solidFill>
            <a:schemeClr val="tx1"/>
          </a:solidFill>
          <a:latin typeface="+mn-lt"/>
          <a:ea typeface="+mn-ea"/>
          <a:cs typeface="+mn-cs"/>
        </a:defRPr>
      </a:lvl2pPr>
      <a:lvl3pPr marL="1015980" algn="l" rtl="0" eaLnBrk="1" latinLnBrk="0" hangingPunct="1">
        <a:defRPr kumimoji="0" kern="1200">
          <a:solidFill>
            <a:schemeClr val="tx1"/>
          </a:solidFill>
          <a:latin typeface="+mn-lt"/>
          <a:ea typeface="+mn-ea"/>
          <a:cs typeface="+mn-cs"/>
        </a:defRPr>
      </a:lvl3pPr>
      <a:lvl4pPr marL="1523970" algn="l" rtl="0" eaLnBrk="1" latinLnBrk="0" hangingPunct="1">
        <a:defRPr kumimoji="0" kern="1200">
          <a:solidFill>
            <a:schemeClr val="tx1"/>
          </a:solidFill>
          <a:latin typeface="+mn-lt"/>
          <a:ea typeface="+mn-ea"/>
          <a:cs typeface="+mn-cs"/>
        </a:defRPr>
      </a:lvl4pPr>
      <a:lvl5pPr marL="2031960" algn="l" rtl="0" eaLnBrk="1" latinLnBrk="0" hangingPunct="1">
        <a:defRPr kumimoji="0" kern="1200">
          <a:solidFill>
            <a:schemeClr val="tx1"/>
          </a:solidFill>
          <a:latin typeface="+mn-lt"/>
          <a:ea typeface="+mn-ea"/>
          <a:cs typeface="+mn-cs"/>
        </a:defRPr>
      </a:lvl5pPr>
      <a:lvl6pPr marL="2539950" algn="l" rtl="0" eaLnBrk="1" latinLnBrk="0" hangingPunct="1">
        <a:defRPr kumimoji="0" kern="1200">
          <a:solidFill>
            <a:schemeClr val="tx1"/>
          </a:solidFill>
          <a:latin typeface="+mn-lt"/>
          <a:ea typeface="+mn-ea"/>
          <a:cs typeface="+mn-cs"/>
        </a:defRPr>
      </a:lvl6pPr>
      <a:lvl7pPr marL="3047940" algn="l" rtl="0" eaLnBrk="1" latinLnBrk="0" hangingPunct="1">
        <a:defRPr kumimoji="0" kern="1200">
          <a:solidFill>
            <a:schemeClr val="tx1"/>
          </a:solidFill>
          <a:latin typeface="+mn-lt"/>
          <a:ea typeface="+mn-ea"/>
          <a:cs typeface="+mn-cs"/>
        </a:defRPr>
      </a:lvl7pPr>
      <a:lvl8pPr marL="3555929" algn="l" rtl="0" eaLnBrk="1" latinLnBrk="0" hangingPunct="1">
        <a:defRPr kumimoji="0" kern="1200">
          <a:solidFill>
            <a:schemeClr val="tx1"/>
          </a:solidFill>
          <a:latin typeface="+mn-lt"/>
          <a:ea typeface="+mn-ea"/>
          <a:cs typeface="+mn-cs"/>
        </a:defRPr>
      </a:lvl8pPr>
      <a:lvl9pPr marL="406391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media/audio13.wav"/><Relationship Id="rId5" Type="http://schemas.openxmlformats.org/officeDocument/2006/relationships/image" Target="../media/image2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4.wav"/><Relationship Id="rId5" Type="http://schemas.openxmlformats.org/officeDocument/2006/relationships/image" Target="../media/image2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5.wav"/><Relationship Id="rId5" Type="http://schemas.openxmlformats.org/officeDocument/2006/relationships/image" Target="../media/image2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audio" Target="../media/audio16.wav"/><Relationship Id="rId5" Type="http://schemas.openxmlformats.org/officeDocument/2006/relationships/image" Target="../media/image2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7.wav"/><Relationship Id="rId5" Type="http://schemas.openxmlformats.org/officeDocument/2006/relationships/image" Target="../media/image2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audio" Target="../media/audio18.wav"/><Relationship Id="rId5" Type="http://schemas.openxmlformats.org/officeDocument/2006/relationships/image" Target="../media/image2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media/audio19.wav"/><Relationship Id="rId5" Type="http://schemas.openxmlformats.org/officeDocument/2006/relationships/image" Target="../media/image30.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audio" Target="../media/audio2.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image" Target="../media/image33.png"/><Relationship Id="rId5" Type="http://schemas.openxmlformats.org/officeDocument/2006/relationships/hyperlink" Target="http://www.corehealthinstitute.com/" TargetMode="External"/><Relationship Id="rId4" Type="http://schemas.openxmlformats.org/officeDocument/2006/relationships/hyperlink" Target="http://www.acudetox.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www.chinesepaintings.com/chinese-painting/chinese-painting-P080053L.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4.wa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6.wav"/><Relationship Id="rId1" Type="http://schemas.openxmlformats.org/officeDocument/2006/relationships/audio" Target="../media/audio5.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8.wav"/><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9.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305153"/>
            <a:ext cx="9144000" cy="3420180"/>
          </a:xfrm>
        </p:spPr>
        <p:txBody>
          <a:bodyPr>
            <a:normAutofit/>
          </a:bodyPr>
          <a:lstStyle/>
          <a:p>
            <a:r>
              <a:rPr lang="en-US" dirty="0" smtClean="0"/>
              <a:t>CHINESE MEDICINE </a:t>
            </a:r>
            <a:br>
              <a:rPr lang="en-US" dirty="0" smtClean="0"/>
            </a:br>
            <a:r>
              <a:rPr lang="en-US" dirty="0" smtClean="0"/>
              <a:t>IN YOUR LIFE</a:t>
            </a:r>
            <a:br>
              <a:rPr lang="en-US" dirty="0" smtClean="0"/>
            </a:br>
            <a:endParaRPr lang="en-US" dirty="0"/>
          </a:p>
        </p:txBody>
      </p:sp>
      <p:sp>
        <p:nvSpPr>
          <p:cNvPr id="5" name="Content Placeholder 4"/>
          <p:cNvSpPr>
            <a:spLocks noGrp="1"/>
          </p:cNvSpPr>
          <p:nvPr>
            <p:ph idx="1"/>
          </p:nvPr>
        </p:nvSpPr>
        <p:spPr/>
        <p:txBody>
          <a:bodyPr/>
          <a:lstStyle/>
          <a:p>
            <a:pPr algn="ctr">
              <a:buNone/>
            </a:pPr>
            <a:endParaRPr lang="en-US" dirty="0" smtClean="0"/>
          </a:p>
          <a:p>
            <a:pPr algn="ctr">
              <a:buNone/>
            </a:pPr>
            <a:endParaRPr lang="en-US" sz="4400" dirty="0" smtClean="0"/>
          </a:p>
        </p:txBody>
      </p:sp>
      <p:pic>
        <p:nvPicPr>
          <p:cNvPr id="6" name="Picture 5" descr="Picture4.png"/>
          <p:cNvPicPr>
            <a:picLocks noChangeAspect="1"/>
          </p:cNvPicPr>
          <p:nvPr/>
        </p:nvPicPr>
        <p:blipFill>
          <a:blip r:embed="rId4" cstate="print"/>
          <a:stretch>
            <a:fillRect/>
          </a:stretch>
        </p:blipFill>
        <p:spPr>
          <a:xfrm>
            <a:off x="2455333" y="5418667"/>
            <a:ext cx="4970931" cy="1937098"/>
          </a:xfrm>
          <a:prstGeom prst="rect">
            <a:avLst/>
          </a:prstGeom>
        </p:spPr>
      </p:pic>
      <p:pic>
        <p:nvPicPr>
          <p:cNvPr id="10"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Click="0" advTm="362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19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152400"/>
            <a:ext cx="9144000" cy="1270000"/>
          </a:xfrm>
        </p:spPr>
        <p:txBody>
          <a:bodyPr/>
          <a:lstStyle/>
          <a:p>
            <a:r>
              <a:rPr lang="en-US" dirty="0" smtClean="0"/>
              <a:t>The History Continued</a:t>
            </a:r>
            <a:endParaRPr lang="en-US" dirty="0"/>
          </a:p>
        </p:txBody>
      </p:sp>
      <p:sp>
        <p:nvSpPr>
          <p:cNvPr id="3" name="Content Placeholder 2"/>
          <p:cNvSpPr>
            <a:spLocks noGrp="1"/>
          </p:cNvSpPr>
          <p:nvPr>
            <p:ph idx="1"/>
          </p:nvPr>
        </p:nvSpPr>
        <p:spPr>
          <a:xfrm>
            <a:off x="431800" y="381000"/>
            <a:ext cx="9144000" cy="6934200"/>
          </a:xfrm>
          <a:solidFill>
            <a:schemeClr val="bg2">
              <a:lumMod val="60000"/>
              <a:lumOff val="40000"/>
            </a:schemeClr>
          </a:solidFill>
        </p:spPr>
        <p:txBody>
          <a:bodyPr>
            <a:normAutofit/>
          </a:bodyPr>
          <a:lstStyle/>
          <a:p>
            <a:r>
              <a:rPr lang="en-US" dirty="0" smtClean="0">
                <a:solidFill>
                  <a:schemeClr val="bg1"/>
                </a:solidFill>
                <a:latin typeface="+mj-lt"/>
              </a:rPr>
              <a:t>University of California at Los Angeles (</a:t>
            </a:r>
            <a:r>
              <a:rPr lang="en-US" dirty="0" err="1" smtClean="0">
                <a:solidFill>
                  <a:schemeClr val="bg1"/>
                </a:solidFill>
                <a:latin typeface="+mj-lt"/>
              </a:rPr>
              <a:t>Oleson</a:t>
            </a:r>
            <a:r>
              <a:rPr lang="en-US" dirty="0" smtClean="0">
                <a:solidFill>
                  <a:schemeClr val="bg1"/>
                </a:solidFill>
                <a:latin typeface="+mj-lt"/>
              </a:rPr>
              <a:t> et al.1980) First double blind evaluation of auricular diagnosis. </a:t>
            </a:r>
          </a:p>
          <a:p>
            <a:r>
              <a:rPr lang="en-US" b="1" dirty="0" smtClean="0">
                <a:solidFill>
                  <a:schemeClr val="bg1"/>
                </a:solidFill>
                <a:latin typeface="+mj-lt"/>
              </a:rPr>
              <a:t>Five Point </a:t>
            </a:r>
            <a:r>
              <a:rPr lang="en-US" b="1" u="sng" dirty="0" smtClean="0">
                <a:solidFill>
                  <a:schemeClr val="bg1"/>
                </a:solidFill>
                <a:latin typeface="+mj-lt"/>
              </a:rPr>
              <a:t>Acupuncture </a:t>
            </a:r>
            <a:r>
              <a:rPr lang="en-US" b="1" dirty="0" smtClean="0">
                <a:solidFill>
                  <a:schemeClr val="bg1"/>
                </a:solidFill>
                <a:latin typeface="+mj-lt"/>
              </a:rPr>
              <a:t>protocol </a:t>
            </a:r>
            <a:r>
              <a:rPr lang="en-US" dirty="0" smtClean="0">
                <a:solidFill>
                  <a:schemeClr val="bg1"/>
                </a:solidFill>
                <a:latin typeface="+mj-lt"/>
              </a:rPr>
              <a:t>for substance abuse: </a:t>
            </a:r>
            <a:r>
              <a:rPr lang="en-US" b="1" dirty="0" smtClean="0">
                <a:solidFill>
                  <a:schemeClr val="bg1"/>
                </a:solidFill>
                <a:latin typeface="+mj-lt"/>
              </a:rPr>
              <a:t>NADA-</a:t>
            </a:r>
            <a:r>
              <a:rPr lang="en-US" dirty="0" smtClean="0">
                <a:solidFill>
                  <a:schemeClr val="bg1"/>
                </a:solidFill>
                <a:latin typeface="+mj-lt"/>
              </a:rPr>
              <a:t>- National Acupuncture </a:t>
            </a:r>
            <a:r>
              <a:rPr lang="en-US" dirty="0" err="1" smtClean="0">
                <a:solidFill>
                  <a:schemeClr val="bg1"/>
                </a:solidFill>
                <a:latin typeface="+mj-lt"/>
              </a:rPr>
              <a:t>Detox</a:t>
            </a:r>
            <a:r>
              <a:rPr lang="en-US" dirty="0" smtClean="0">
                <a:solidFill>
                  <a:schemeClr val="bg1"/>
                </a:solidFill>
                <a:latin typeface="+mj-lt"/>
              </a:rPr>
              <a:t> Association founded by Dr. Michael Smith 1990. </a:t>
            </a:r>
          </a:p>
          <a:p>
            <a:r>
              <a:rPr lang="en-US" dirty="0" smtClean="0">
                <a:solidFill>
                  <a:schemeClr val="bg1"/>
                </a:solidFill>
                <a:latin typeface="+mj-lt"/>
              </a:rPr>
              <a:t>WHO standardized international  point nomenclature 1990</a:t>
            </a:r>
          </a:p>
          <a:p>
            <a:r>
              <a:rPr lang="en-US" dirty="0" smtClean="0">
                <a:solidFill>
                  <a:schemeClr val="bg1"/>
                </a:solidFill>
                <a:latin typeface="+mj-lt"/>
              </a:rPr>
              <a:t>Core Health Institute: </a:t>
            </a:r>
            <a:r>
              <a:rPr lang="en-US" b="1" dirty="0" smtClean="0">
                <a:solidFill>
                  <a:schemeClr val="bg1"/>
                </a:solidFill>
                <a:latin typeface="+mj-lt"/>
              </a:rPr>
              <a:t>CHI Self-Care Program </a:t>
            </a:r>
            <a:r>
              <a:rPr lang="en-US" dirty="0" smtClean="0">
                <a:solidFill>
                  <a:schemeClr val="bg1"/>
                </a:solidFill>
                <a:latin typeface="+mj-lt"/>
              </a:rPr>
              <a:t>to make </a:t>
            </a:r>
            <a:r>
              <a:rPr lang="en-US" u="sng" dirty="0" smtClean="0">
                <a:solidFill>
                  <a:schemeClr val="bg1"/>
                </a:solidFill>
                <a:latin typeface="+mj-lt"/>
              </a:rPr>
              <a:t>Ear Acupressure  </a:t>
            </a:r>
            <a:r>
              <a:rPr lang="en-US" dirty="0" smtClean="0">
                <a:solidFill>
                  <a:schemeClr val="bg1"/>
                </a:solidFill>
                <a:latin typeface="+mj-lt"/>
              </a:rPr>
              <a:t>protocol available to the general public without the use of needles.</a:t>
            </a:r>
          </a:p>
          <a:p>
            <a:endParaRPr lang="en-US" dirty="0" smtClean="0"/>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657600"/>
            <a:ext cx="304800" cy="304800"/>
          </a:xfrm>
          <a:prstGeom prst="rect">
            <a:avLst/>
          </a:prstGeom>
        </p:spPr>
      </p:pic>
    </p:spTree>
  </p:cSld>
  <p:clrMapOvr>
    <a:masterClrMapping/>
  </p:clrMapOvr>
  <p:transition advTm="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nal ear nov 2008.png"/>
          <p:cNvPicPr>
            <a:picLocks noGrp="1" noChangeAspect="1"/>
          </p:cNvPicPr>
          <p:nvPr>
            <p:ph sz="half" idx="4294967295"/>
          </p:nvPr>
        </p:nvPicPr>
        <p:blipFill>
          <a:blip r:embed="rId4" cstate="print"/>
          <a:stretch>
            <a:fillRect/>
          </a:stretch>
        </p:blipFill>
        <p:spPr>
          <a:xfrm>
            <a:off x="4140200" y="609600"/>
            <a:ext cx="6019800" cy="6746876"/>
          </a:xfrm>
        </p:spPr>
      </p:pic>
      <p:sp>
        <p:nvSpPr>
          <p:cNvPr id="6" name="TextBox 5"/>
          <p:cNvSpPr txBox="1"/>
          <p:nvPr/>
        </p:nvSpPr>
        <p:spPr>
          <a:xfrm>
            <a:off x="355600" y="0"/>
            <a:ext cx="8610600" cy="1077218"/>
          </a:xfrm>
          <a:prstGeom prst="rect">
            <a:avLst/>
          </a:prstGeom>
          <a:solidFill>
            <a:schemeClr val="bg2">
              <a:lumMod val="75000"/>
            </a:schemeClr>
          </a:solidFill>
        </p:spPr>
        <p:txBody>
          <a:bodyPr wrap="square" lIns="91439" tIns="45720" rIns="91439" bIns="45720" rtlCol="0">
            <a:spAutoFit/>
          </a:bodyPr>
          <a:lstStyle/>
          <a:p>
            <a:r>
              <a:rPr lang="en-US" sz="3200" b="1" dirty="0" smtClean="0">
                <a:latin typeface="+mj-lt"/>
              </a:rPr>
              <a:t>THE CHI</a:t>
            </a:r>
          </a:p>
          <a:p>
            <a:r>
              <a:rPr lang="en-US" sz="3200" b="1" dirty="0" smtClean="0">
                <a:latin typeface="+mj-lt"/>
              </a:rPr>
              <a:t>AURICULAR ACUPRESSURE PROTOCOL</a:t>
            </a:r>
            <a:endParaRPr lang="en-US" sz="3200" b="1" dirty="0">
              <a:latin typeface="+mj-lt"/>
            </a:endParaRPr>
          </a:p>
        </p:txBody>
      </p:sp>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1522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232400" y="0"/>
            <a:ext cx="4038600" cy="7725192"/>
          </a:xfrm>
          <a:prstGeom prst="rect">
            <a:avLst/>
          </a:prstGeom>
          <a:noFill/>
          <a:ln w="9525">
            <a:noFill/>
            <a:miter lim="800000"/>
            <a:headEnd/>
            <a:tailEnd/>
          </a:ln>
        </p:spPr>
        <p:txBody>
          <a:bodyPr wrap="square" lIns="91439" tIns="45720" rIns="91439" bIns="45720">
            <a:spAutoFit/>
          </a:bodyPr>
          <a:lstStyle/>
          <a:p>
            <a:pPr marL="514345" indent="-514345" algn="ctr">
              <a:buAutoNum type="arabicPeriod"/>
            </a:pPr>
            <a:r>
              <a:rPr lang="en-US" sz="3600" b="1" dirty="0" smtClean="0">
                <a:latin typeface="+mj-lt"/>
              </a:rPr>
              <a:t>SHEN MEN-</a:t>
            </a:r>
          </a:p>
          <a:p>
            <a:pPr marL="514345" indent="-514345" algn="ctr"/>
            <a:r>
              <a:rPr lang="en-US" sz="3600" b="1" dirty="0" smtClean="0">
                <a:latin typeface="+mj-lt"/>
              </a:rPr>
              <a:t> </a:t>
            </a:r>
            <a:r>
              <a:rPr lang="en-US" sz="3600" b="1" dirty="0">
                <a:latin typeface="+mj-lt"/>
              </a:rPr>
              <a:t>SPIRIT GATE POINT</a:t>
            </a:r>
            <a:r>
              <a:rPr lang="en-US" sz="3600" b="1" dirty="0" smtClean="0">
                <a:latin typeface="+mj-lt"/>
              </a:rPr>
              <a:t>:</a:t>
            </a:r>
          </a:p>
          <a:p>
            <a:pPr marL="514345" indent="-514345"/>
            <a:r>
              <a:rPr lang="en-US" sz="3600" b="1" dirty="0">
                <a:latin typeface="+mj-lt"/>
              </a:rPr>
              <a:t/>
            </a:r>
            <a:br>
              <a:rPr lang="en-US" sz="3600" b="1" dirty="0">
                <a:latin typeface="+mj-lt"/>
              </a:rPr>
            </a:br>
            <a:r>
              <a:rPr lang="en-US" sz="3200" b="1" dirty="0">
                <a:latin typeface="+mj-lt"/>
              </a:rPr>
              <a:t>Promotes centering, introspection and connection to Authentic Self and Core Consciousness. Stimulates joy, serenity, love and honor of true self.</a:t>
            </a:r>
          </a:p>
        </p:txBody>
      </p:sp>
      <p:pic>
        <p:nvPicPr>
          <p:cNvPr id="13" name="Picture 12" descr="final ear nov 2008.png"/>
          <p:cNvPicPr>
            <a:picLocks noChangeAspect="1"/>
          </p:cNvPicPr>
          <p:nvPr/>
        </p:nvPicPr>
        <p:blipFill>
          <a:blip r:embed="rId4" cstate="print"/>
          <a:stretch>
            <a:fillRect/>
          </a:stretch>
        </p:blipFill>
        <p:spPr>
          <a:xfrm>
            <a:off x="736600" y="990600"/>
            <a:ext cx="4541403" cy="5088436"/>
          </a:xfrm>
          <a:prstGeom prst="rect">
            <a:avLst/>
          </a:prstGeom>
        </p:spPr>
      </p:pic>
      <p:sp>
        <p:nvSpPr>
          <p:cNvPr id="14" name="Oval 13"/>
          <p:cNvSpPr/>
          <p:nvPr/>
        </p:nvSpPr>
        <p:spPr>
          <a:xfrm rot="1335775">
            <a:off x="2411580" y="2439355"/>
            <a:ext cx="307643" cy="455292"/>
          </a:xfrm>
          <a:prstGeom prst="ellipse">
            <a:avLst/>
          </a:prstGeom>
          <a:solidFill>
            <a:srgbClr val="55AB33"/>
          </a:solidFill>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1099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nal ear nov 2008.png"/>
          <p:cNvPicPr>
            <a:picLocks noChangeAspect="1"/>
          </p:cNvPicPr>
          <p:nvPr/>
        </p:nvPicPr>
        <p:blipFill>
          <a:blip r:embed="rId4" cstate="print"/>
          <a:stretch>
            <a:fillRect/>
          </a:stretch>
        </p:blipFill>
        <p:spPr>
          <a:xfrm>
            <a:off x="736600" y="990600"/>
            <a:ext cx="4541403" cy="5088436"/>
          </a:xfrm>
          <a:prstGeom prst="rect">
            <a:avLst/>
          </a:prstGeom>
          <a:solidFill>
            <a:srgbClr val="55AB33"/>
          </a:solidFill>
        </p:spPr>
      </p:pic>
      <p:sp>
        <p:nvSpPr>
          <p:cNvPr id="5" name="Oval 4"/>
          <p:cNvSpPr/>
          <p:nvPr/>
        </p:nvSpPr>
        <p:spPr>
          <a:xfrm rot="19362506">
            <a:off x="3271431" y="2430477"/>
            <a:ext cx="184884" cy="625447"/>
          </a:xfrm>
          <a:prstGeom prst="ellipse">
            <a:avLst/>
          </a:prstGeom>
          <a:solidFill>
            <a:srgbClr val="92D05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sp>
        <p:nvSpPr>
          <p:cNvPr id="12" name="TextBox 11"/>
          <p:cNvSpPr txBox="1"/>
          <p:nvPr/>
        </p:nvSpPr>
        <p:spPr>
          <a:xfrm>
            <a:off x="5384800" y="0"/>
            <a:ext cx="4775200" cy="7355860"/>
          </a:xfrm>
          <a:prstGeom prst="rect">
            <a:avLst/>
          </a:prstGeom>
          <a:noFill/>
        </p:spPr>
        <p:txBody>
          <a:bodyPr wrap="square" lIns="91439" tIns="45720" rIns="91439" bIns="45720" rtlCol="0">
            <a:spAutoFit/>
          </a:bodyPr>
          <a:lstStyle/>
          <a:p>
            <a:pPr algn="ctr"/>
            <a:r>
              <a:rPr lang="en-US" sz="3200" b="1" dirty="0" smtClean="0">
                <a:latin typeface="+mj-lt"/>
              </a:rPr>
              <a:t>2.SYMPATHETIC POINT:</a:t>
            </a:r>
          </a:p>
          <a:p>
            <a:r>
              <a:rPr lang="en-US" dirty="0" smtClean="0">
                <a:latin typeface="Georgia" pitchFamily="18" charset="0"/>
              </a:rPr>
              <a:t/>
            </a:r>
            <a:br>
              <a:rPr lang="en-US" dirty="0" smtClean="0">
                <a:latin typeface="Georgia" pitchFamily="18" charset="0"/>
              </a:rPr>
            </a:br>
            <a:r>
              <a:rPr lang="en-US" sz="3200" b="1" dirty="0" smtClean="0">
                <a:latin typeface="+mj-lt"/>
              </a:rPr>
              <a:t>Has a strong analgesic (pain relieving) effect. Increases calm, decreases stress and over reaction; resulting in a reduction of  anxiety as well as, relaxation of internal organs and dilation of blood vessels </a:t>
            </a:r>
            <a:endParaRPr lang="en-US" sz="3200" b="1" dirty="0">
              <a:latin typeface="+mj-lt"/>
            </a:endParaRPr>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733800"/>
            <a:ext cx="304800" cy="304800"/>
          </a:xfrm>
          <a:prstGeom prst="rect">
            <a:avLst/>
          </a:prstGeom>
        </p:spPr>
      </p:pic>
    </p:spTree>
  </p:cSld>
  <p:clrMapOvr>
    <a:masterClrMapping/>
  </p:clrMapOvr>
  <p:transition advTm="662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nal ear nov 2008.png"/>
          <p:cNvPicPr>
            <a:picLocks noChangeAspect="1"/>
          </p:cNvPicPr>
          <p:nvPr/>
        </p:nvPicPr>
        <p:blipFill>
          <a:blip r:embed="rId4" cstate="print"/>
          <a:stretch>
            <a:fillRect/>
          </a:stretch>
        </p:blipFill>
        <p:spPr>
          <a:xfrm>
            <a:off x="0" y="762000"/>
            <a:ext cx="4541403" cy="5088436"/>
          </a:xfrm>
          <a:prstGeom prst="rect">
            <a:avLst/>
          </a:prstGeom>
          <a:solidFill>
            <a:srgbClr val="55AB33"/>
          </a:solidFill>
        </p:spPr>
      </p:pic>
      <p:sp>
        <p:nvSpPr>
          <p:cNvPr id="6" name="TextBox 5"/>
          <p:cNvSpPr txBox="1"/>
          <p:nvPr/>
        </p:nvSpPr>
        <p:spPr>
          <a:xfrm>
            <a:off x="5156200" y="990600"/>
            <a:ext cx="4648200" cy="6063198"/>
          </a:xfrm>
          <a:prstGeom prst="rect">
            <a:avLst/>
          </a:prstGeom>
          <a:noFill/>
        </p:spPr>
        <p:txBody>
          <a:bodyPr wrap="square" lIns="91439" tIns="45720" rIns="91439" bIns="45720" rtlCol="0">
            <a:spAutoFit/>
          </a:bodyPr>
          <a:lstStyle/>
          <a:p>
            <a:r>
              <a:rPr lang="en-US" sz="3600" b="1" dirty="0" smtClean="0">
                <a:latin typeface="+mj-lt"/>
              </a:rPr>
              <a:t>3.KIDNEY POINT</a:t>
            </a:r>
            <a:r>
              <a:rPr lang="en-US" dirty="0" smtClean="0">
                <a:latin typeface="Georgia" pitchFamily="18" charset="0"/>
              </a:rPr>
              <a:t/>
            </a:r>
            <a:br>
              <a:rPr lang="en-US" dirty="0" smtClean="0">
                <a:latin typeface="Georgia" pitchFamily="18" charset="0"/>
              </a:rPr>
            </a:br>
            <a:r>
              <a:rPr lang="en-US" sz="3200" b="1" dirty="0" smtClean="0">
                <a:latin typeface="+mj-lt"/>
              </a:rPr>
              <a:t>Connects to the storehouse of  energies that flow throughout the body.  Calms fears, removes insecurities, and strengthens nervous, reproductive, endocrine and immune systems</a:t>
            </a:r>
            <a:r>
              <a:rPr lang="en-US" dirty="0" smtClean="0">
                <a:latin typeface="Georgia" pitchFamily="18" charset="0"/>
              </a:rPr>
              <a:t>.</a:t>
            </a:r>
            <a:endParaRPr lang="en-US" dirty="0"/>
          </a:p>
        </p:txBody>
      </p:sp>
      <p:sp>
        <p:nvSpPr>
          <p:cNvPr id="7" name="Oval 6"/>
          <p:cNvSpPr/>
          <p:nvPr/>
        </p:nvSpPr>
        <p:spPr>
          <a:xfrm rot="3677462">
            <a:off x="2611708" y="2823170"/>
            <a:ext cx="159163" cy="547414"/>
          </a:xfrm>
          <a:prstGeom prst="ellipse">
            <a:avLst/>
          </a:prstGeom>
          <a:solidFill>
            <a:srgbClr val="92D05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481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nal ear nov 2008.png"/>
          <p:cNvPicPr>
            <a:picLocks noChangeAspect="1"/>
          </p:cNvPicPr>
          <p:nvPr/>
        </p:nvPicPr>
        <p:blipFill>
          <a:blip r:embed="rId4" cstate="print"/>
          <a:stretch>
            <a:fillRect/>
          </a:stretch>
        </p:blipFill>
        <p:spPr>
          <a:xfrm>
            <a:off x="355600" y="914400"/>
            <a:ext cx="4541403" cy="5088436"/>
          </a:xfrm>
          <a:prstGeom prst="rect">
            <a:avLst/>
          </a:prstGeom>
          <a:solidFill>
            <a:srgbClr val="55AB33"/>
          </a:solidFill>
        </p:spPr>
      </p:pic>
      <p:sp>
        <p:nvSpPr>
          <p:cNvPr id="6" name="TextBox 5"/>
          <p:cNvSpPr txBox="1"/>
          <p:nvPr/>
        </p:nvSpPr>
        <p:spPr>
          <a:xfrm>
            <a:off x="5232400" y="0"/>
            <a:ext cx="4419600" cy="7048083"/>
          </a:xfrm>
          <a:prstGeom prst="rect">
            <a:avLst/>
          </a:prstGeom>
          <a:noFill/>
        </p:spPr>
        <p:txBody>
          <a:bodyPr wrap="square" lIns="91439" tIns="45720" rIns="91439" bIns="45720" rtlCol="0">
            <a:spAutoFit/>
          </a:bodyPr>
          <a:lstStyle/>
          <a:p>
            <a:pPr algn="ctr"/>
            <a:r>
              <a:rPr lang="en-US" sz="3600" b="1" dirty="0" smtClean="0">
                <a:latin typeface="+mj-lt"/>
              </a:rPr>
              <a:t>4. LIVER POINT</a:t>
            </a:r>
          </a:p>
          <a:p>
            <a:r>
              <a:rPr lang="en-US" sz="3200" b="1" dirty="0" smtClean="0">
                <a:latin typeface="+mj-lt"/>
              </a:rPr>
              <a:t>Promotes emotional balance and rules the smooth flow of CHI and BLOOD. </a:t>
            </a:r>
          </a:p>
          <a:p>
            <a:r>
              <a:rPr lang="en-US" sz="3200" b="1" dirty="0" smtClean="0">
                <a:latin typeface="+mj-lt"/>
              </a:rPr>
              <a:t>Promotes relaxation and confidence. Stabilizes mood swings</a:t>
            </a:r>
          </a:p>
          <a:p>
            <a:r>
              <a:rPr lang="en-US" sz="3200" b="1" dirty="0" smtClean="0">
                <a:latin typeface="+mj-lt"/>
              </a:rPr>
              <a:t>Decreases angry outbursts and increases self esteem and confidence</a:t>
            </a:r>
            <a:endParaRPr lang="en-US" sz="3200" b="1" dirty="0">
              <a:latin typeface="+mj-lt"/>
            </a:endParaRPr>
          </a:p>
        </p:txBody>
      </p:sp>
      <p:sp>
        <p:nvSpPr>
          <p:cNvPr id="8" name="Oval 7"/>
          <p:cNvSpPr/>
          <p:nvPr/>
        </p:nvSpPr>
        <p:spPr>
          <a:xfrm>
            <a:off x="2336800" y="3200400"/>
            <a:ext cx="152400" cy="381000"/>
          </a:xfrm>
          <a:prstGeom prst="ellipse">
            <a:avLst/>
          </a:prstGeom>
          <a:solidFill>
            <a:srgbClr val="55AB33"/>
          </a:solidFill>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5299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nal ear nov 2008.png"/>
          <p:cNvPicPr>
            <a:picLocks noChangeAspect="1"/>
          </p:cNvPicPr>
          <p:nvPr/>
        </p:nvPicPr>
        <p:blipFill>
          <a:blip r:embed="rId4" cstate="print"/>
          <a:stretch>
            <a:fillRect/>
          </a:stretch>
        </p:blipFill>
        <p:spPr>
          <a:xfrm>
            <a:off x="0" y="1295400"/>
            <a:ext cx="4488535" cy="5029200"/>
          </a:xfrm>
          <a:prstGeom prst="rect">
            <a:avLst/>
          </a:prstGeom>
          <a:solidFill>
            <a:srgbClr val="55AB33"/>
          </a:solidFill>
        </p:spPr>
      </p:pic>
      <p:sp>
        <p:nvSpPr>
          <p:cNvPr id="6" name="TextBox 5"/>
          <p:cNvSpPr txBox="1"/>
          <p:nvPr/>
        </p:nvSpPr>
        <p:spPr>
          <a:xfrm>
            <a:off x="4775200" y="0"/>
            <a:ext cx="4724400" cy="7679025"/>
          </a:xfrm>
          <a:prstGeom prst="rect">
            <a:avLst/>
          </a:prstGeom>
          <a:noFill/>
        </p:spPr>
        <p:txBody>
          <a:bodyPr wrap="square" lIns="91439" tIns="45720" rIns="91439" bIns="45720" rtlCol="0">
            <a:spAutoFit/>
          </a:bodyPr>
          <a:lstStyle/>
          <a:p>
            <a:pPr algn="ctr"/>
            <a:r>
              <a:rPr lang="en-US" sz="3600" b="1" dirty="0" smtClean="0">
                <a:latin typeface="+mj-lt"/>
              </a:rPr>
              <a:t>5. SPLEEN POINT</a:t>
            </a:r>
            <a:endParaRPr lang="en-US" sz="3600" b="1" dirty="0">
              <a:latin typeface="+mj-lt"/>
            </a:endParaRPr>
          </a:p>
          <a:p>
            <a:r>
              <a:rPr lang="en-US" sz="3200" b="1" dirty="0" smtClean="0">
                <a:latin typeface="+mj-lt"/>
              </a:rPr>
              <a:t>Supports the digestion of food as well as information and impressions. Aids integration and grounding of experience. </a:t>
            </a:r>
          </a:p>
          <a:p>
            <a:endParaRPr lang="en-US" sz="900" b="1" dirty="0">
              <a:latin typeface="+mj-lt"/>
            </a:endParaRPr>
          </a:p>
          <a:p>
            <a:r>
              <a:rPr lang="en-US" sz="3200" b="1" dirty="0" smtClean="0">
                <a:latin typeface="+mj-lt"/>
              </a:rPr>
              <a:t>Especially important for children who have immature digestive systems and are exposed to information overload in the computer age</a:t>
            </a:r>
            <a:endParaRPr lang="en-US" sz="3200" b="1" dirty="0">
              <a:latin typeface="+mj-lt"/>
            </a:endParaRPr>
          </a:p>
        </p:txBody>
      </p:sp>
      <p:sp>
        <p:nvSpPr>
          <p:cNvPr id="8" name="Oval 7"/>
          <p:cNvSpPr/>
          <p:nvPr/>
        </p:nvSpPr>
        <p:spPr>
          <a:xfrm rot="19503524">
            <a:off x="2134129" y="3770166"/>
            <a:ext cx="265544" cy="440214"/>
          </a:xfrm>
          <a:prstGeom prst="ellipse">
            <a:avLst/>
          </a:prstGeom>
          <a:solidFill>
            <a:srgbClr val="55AB33"/>
          </a:solidFill>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511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nal ear nov 2008.png"/>
          <p:cNvPicPr>
            <a:picLocks noChangeAspect="1"/>
          </p:cNvPicPr>
          <p:nvPr/>
        </p:nvPicPr>
        <p:blipFill>
          <a:blip r:embed="rId4" cstate="print"/>
          <a:stretch>
            <a:fillRect/>
          </a:stretch>
        </p:blipFill>
        <p:spPr>
          <a:xfrm>
            <a:off x="660400" y="990600"/>
            <a:ext cx="4541403" cy="5088436"/>
          </a:xfrm>
          <a:prstGeom prst="rect">
            <a:avLst/>
          </a:prstGeom>
          <a:solidFill>
            <a:srgbClr val="55AB33"/>
          </a:solidFill>
        </p:spPr>
      </p:pic>
      <p:sp>
        <p:nvSpPr>
          <p:cNvPr id="6" name="TextBox 5"/>
          <p:cNvSpPr txBox="1"/>
          <p:nvPr/>
        </p:nvSpPr>
        <p:spPr>
          <a:xfrm>
            <a:off x="5232400" y="990602"/>
            <a:ext cx="4572000" cy="6370975"/>
          </a:xfrm>
          <a:prstGeom prst="rect">
            <a:avLst/>
          </a:prstGeom>
          <a:noFill/>
        </p:spPr>
        <p:txBody>
          <a:bodyPr wrap="square" lIns="91439" tIns="45720" rIns="91439" bIns="45720" rtlCol="0">
            <a:spAutoFit/>
          </a:bodyPr>
          <a:lstStyle/>
          <a:p>
            <a:pPr algn="ctr"/>
            <a:r>
              <a:rPr lang="en-US" sz="3600" b="1" dirty="0">
                <a:latin typeface="+mj-lt"/>
              </a:rPr>
              <a:t>6</a:t>
            </a:r>
            <a:r>
              <a:rPr lang="en-US" sz="3600" b="1" dirty="0" smtClean="0">
                <a:latin typeface="+mj-lt"/>
              </a:rPr>
              <a:t>. LUNG POINT</a:t>
            </a:r>
          </a:p>
          <a:p>
            <a:pPr algn="ctr"/>
            <a:endParaRPr lang="en-US" sz="1000" b="1" dirty="0" smtClean="0">
              <a:latin typeface="+mj-lt"/>
            </a:endParaRPr>
          </a:p>
          <a:p>
            <a:r>
              <a:rPr lang="en-US" sz="3200" b="1" dirty="0" smtClean="0">
                <a:latin typeface="+mj-lt"/>
              </a:rPr>
              <a:t>Alleviates toxicity in the immune, respiratory systems and skin.</a:t>
            </a:r>
          </a:p>
          <a:p>
            <a:endParaRPr lang="en-US" sz="1000" b="1" dirty="0" smtClean="0">
              <a:latin typeface="+mj-lt"/>
            </a:endParaRPr>
          </a:p>
          <a:p>
            <a:r>
              <a:rPr lang="en-US" sz="3200" b="1" dirty="0" smtClean="0">
                <a:latin typeface="+mj-lt"/>
              </a:rPr>
              <a:t>Promotes expression of grief and ‘letting go’ of heavy feelings and former attachments, depression and sadness</a:t>
            </a:r>
            <a:endParaRPr lang="en-US" sz="3200" b="1" dirty="0">
              <a:latin typeface="+mj-lt"/>
            </a:endParaRPr>
          </a:p>
        </p:txBody>
      </p:sp>
      <p:sp>
        <p:nvSpPr>
          <p:cNvPr id="5" name="Oval 4"/>
          <p:cNvSpPr/>
          <p:nvPr/>
        </p:nvSpPr>
        <p:spPr>
          <a:xfrm>
            <a:off x="2641600" y="3505200"/>
            <a:ext cx="533400" cy="533400"/>
          </a:xfrm>
          <a:prstGeom prst="ellipse">
            <a:avLst/>
          </a:prstGeom>
          <a:solidFill>
            <a:srgbClr val="55AB33"/>
          </a:solidFill>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sp>
        <p:nvSpPr>
          <p:cNvPr id="7" name="Oval 6"/>
          <p:cNvSpPr/>
          <p:nvPr/>
        </p:nvSpPr>
        <p:spPr>
          <a:xfrm>
            <a:off x="2794000" y="3657600"/>
            <a:ext cx="266700" cy="2667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464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nal ear nov 2008.png"/>
          <p:cNvPicPr>
            <a:picLocks noChangeAspect="1"/>
          </p:cNvPicPr>
          <p:nvPr/>
        </p:nvPicPr>
        <p:blipFill>
          <a:blip r:embed="rId4" cstate="print"/>
          <a:stretch>
            <a:fillRect/>
          </a:stretch>
        </p:blipFill>
        <p:spPr>
          <a:xfrm>
            <a:off x="736600" y="990600"/>
            <a:ext cx="4541403" cy="5088436"/>
          </a:xfrm>
          <a:prstGeom prst="rect">
            <a:avLst/>
          </a:prstGeom>
          <a:solidFill>
            <a:srgbClr val="55AB33"/>
          </a:solidFill>
        </p:spPr>
      </p:pic>
      <p:sp>
        <p:nvSpPr>
          <p:cNvPr id="6" name="TextBox 5"/>
          <p:cNvSpPr txBox="1"/>
          <p:nvPr/>
        </p:nvSpPr>
        <p:spPr>
          <a:xfrm>
            <a:off x="5384800" y="914401"/>
            <a:ext cx="4394200" cy="6124754"/>
          </a:xfrm>
          <a:prstGeom prst="rect">
            <a:avLst/>
          </a:prstGeom>
          <a:noFill/>
        </p:spPr>
        <p:txBody>
          <a:bodyPr wrap="square" lIns="91439" tIns="45720" rIns="91439" bIns="45720" rtlCol="0">
            <a:spAutoFit/>
          </a:bodyPr>
          <a:lstStyle/>
          <a:p>
            <a:r>
              <a:rPr lang="en-US" sz="3600" b="1" dirty="0" smtClean="0">
                <a:latin typeface="+mj-lt"/>
              </a:rPr>
              <a:t>7. APPETITE REGULATION</a:t>
            </a:r>
          </a:p>
          <a:p>
            <a:endParaRPr lang="en-US" sz="3200" dirty="0" smtClean="0"/>
          </a:p>
          <a:p>
            <a:r>
              <a:rPr lang="en-US" sz="3200" dirty="0" smtClean="0">
                <a:latin typeface="+mj-lt"/>
              </a:rPr>
              <a:t>Supports weight management and appetite regulation through connection to the </a:t>
            </a:r>
            <a:r>
              <a:rPr lang="en-US" sz="3200" dirty="0" err="1" smtClean="0">
                <a:latin typeface="+mj-lt"/>
              </a:rPr>
              <a:t>vagus</a:t>
            </a:r>
            <a:r>
              <a:rPr lang="en-US" sz="3200" dirty="0" smtClean="0">
                <a:latin typeface="+mj-lt"/>
              </a:rPr>
              <a:t> nerve</a:t>
            </a:r>
          </a:p>
          <a:p>
            <a:endParaRPr lang="en-US" sz="3200" dirty="0" smtClean="0">
              <a:latin typeface="+mj-lt"/>
            </a:endParaRPr>
          </a:p>
          <a:p>
            <a:r>
              <a:rPr lang="en-US" sz="3200" dirty="0" smtClean="0">
                <a:latin typeface="+mj-lt"/>
              </a:rPr>
              <a:t>Aids connection to to ‘authentic appetite’</a:t>
            </a:r>
          </a:p>
        </p:txBody>
      </p:sp>
      <p:sp>
        <p:nvSpPr>
          <p:cNvPr id="8" name="Oval 7"/>
          <p:cNvSpPr/>
          <p:nvPr/>
        </p:nvSpPr>
        <p:spPr>
          <a:xfrm>
            <a:off x="3556000" y="3352800"/>
            <a:ext cx="152400" cy="533400"/>
          </a:xfrm>
          <a:prstGeom prst="ellipse">
            <a:avLst/>
          </a:prstGeom>
          <a:solidFill>
            <a:srgbClr val="55AB33"/>
          </a:solidFill>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rtlCol="0" anchor="ctr"/>
          <a:lstStyle/>
          <a:p>
            <a:pPr algn="ctr"/>
            <a:endParaRPr lang="en-US"/>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spTree>
  </p:cSld>
  <p:clrMapOvr>
    <a:masterClrMapping/>
  </p:clrMapOvr>
  <p:transition advTm="823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 ACUPRESSURE</a:t>
            </a:r>
            <a:endParaRPr lang="en-US" dirty="0"/>
          </a:p>
        </p:txBody>
      </p:sp>
      <p:sp>
        <p:nvSpPr>
          <p:cNvPr id="3" name="Content Placeholder 2"/>
          <p:cNvSpPr>
            <a:spLocks noGrp="1"/>
          </p:cNvSpPr>
          <p:nvPr>
            <p:ph idx="1"/>
          </p:nvPr>
        </p:nvSpPr>
        <p:spPr/>
        <p:txBody>
          <a:bodyPr>
            <a:normAutofit/>
          </a:bodyPr>
          <a:lstStyle/>
          <a:p>
            <a:r>
              <a:rPr lang="en-US" sz="3200" b="1" dirty="0" smtClean="0">
                <a:latin typeface="+mj-lt"/>
              </a:rPr>
              <a:t>Helps children to relax and focus</a:t>
            </a:r>
          </a:p>
          <a:p>
            <a:r>
              <a:rPr lang="en-US" sz="3200" b="1" dirty="0" smtClean="0">
                <a:latin typeface="+mj-lt"/>
              </a:rPr>
              <a:t>Relieves Pain</a:t>
            </a:r>
          </a:p>
          <a:p>
            <a:r>
              <a:rPr lang="en-US" sz="3200" b="1" dirty="0" smtClean="0">
                <a:latin typeface="+mj-lt"/>
              </a:rPr>
              <a:t>Eases PTSD</a:t>
            </a:r>
          </a:p>
          <a:p>
            <a:r>
              <a:rPr lang="en-US" sz="3200" b="1" dirty="0" smtClean="0">
                <a:latin typeface="+mj-lt"/>
              </a:rPr>
              <a:t>Aids appetite regulation</a:t>
            </a:r>
          </a:p>
          <a:p>
            <a:r>
              <a:rPr lang="en-US" sz="3200" b="1" dirty="0" smtClean="0">
                <a:latin typeface="+mj-lt"/>
              </a:rPr>
              <a:t>Relieves  addictive behavior</a:t>
            </a:r>
          </a:p>
          <a:p>
            <a:r>
              <a:rPr lang="en-US" sz="3200" b="1" dirty="0" smtClean="0">
                <a:latin typeface="+mj-lt"/>
              </a:rPr>
              <a:t>Helps relieve addiction detox</a:t>
            </a:r>
          </a:p>
          <a:p>
            <a:r>
              <a:rPr lang="en-US" sz="3200" b="1" dirty="0" smtClean="0">
                <a:latin typeface="+mj-lt"/>
              </a:rPr>
              <a:t>Relieves Stress</a:t>
            </a:r>
          </a:p>
          <a:p>
            <a:r>
              <a:rPr lang="en-US" sz="3200" b="1" dirty="0" smtClean="0">
                <a:latin typeface="+mj-lt"/>
              </a:rPr>
              <a:t>Aids Smoking Cessation</a:t>
            </a:r>
            <a:endParaRPr lang="en-US" sz="3200" b="1" dirty="0">
              <a:latin typeface="+mj-lt"/>
            </a:endParaRPr>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657600"/>
            <a:ext cx="304800" cy="304800"/>
          </a:xfrm>
          <a:prstGeom prst="rect">
            <a:avLst/>
          </a:prstGeom>
        </p:spPr>
      </p:pic>
    </p:spTree>
  </p:cSld>
  <p:clrMapOvr>
    <a:masterClrMapping/>
  </p:clrMapOvr>
  <p:transition advTm="1646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fc02.deviantart.com/fs23/i/2007/346/9/d/C4D_Japanese_Bridge_by_Sabrewulf1880ChaosF.jpg"/>
          <p:cNvPicPr>
            <a:picLocks noChangeAspect="1" noChangeArrowheads="1"/>
          </p:cNvPicPr>
          <p:nvPr/>
        </p:nvPicPr>
        <p:blipFill>
          <a:blip r:embed="rId4" cstate="print"/>
          <a:srcRect b="22800"/>
          <a:stretch>
            <a:fillRect/>
          </a:stretch>
        </p:blipFill>
        <p:spPr bwMode="auto">
          <a:xfrm>
            <a:off x="2540000" y="4064000"/>
            <a:ext cx="3621042" cy="2095247"/>
          </a:xfrm>
          <a:prstGeom prst="rect">
            <a:avLst/>
          </a:prstGeom>
          <a:noFill/>
        </p:spPr>
      </p:pic>
      <p:sp>
        <p:nvSpPr>
          <p:cNvPr id="2" name="Title 1"/>
          <p:cNvSpPr>
            <a:spLocks noGrp="1"/>
          </p:cNvSpPr>
          <p:nvPr>
            <p:ph type="title"/>
          </p:nvPr>
        </p:nvSpPr>
        <p:spPr/>
        <p:txBody>
          <a:bodyPr/>
          <a:lstStyle/>
          <a:p>
            <a:r>
              <a:rPr lang="en-US" dirty="0" smtClean="0"/>
              <a:t>WEST MEETS EAST</a:t>
            </a:r>
            <a:endParaRPr lang="en-US" dirty="0"/>
          </a:p>
        </p:txBody>
      </p:sp>
      <p:sp>
        <p:nvSpPr>
          <p:cNvPr id="3" name="Text Placeholder 2"/>
          <p:cNvSpPr>
            <a:spLocks noGrp="1"/>
          </p:cNvSpPr>
          <p:nvPr>
            <p:ph type="body" idx="1"/>
          </p:nvPr>
        </p:nvSpPr>
        <p:spPr/>
        <p:txBody>
          <a:bodyPr/>
          <a:lstStyle/>
          <a:p>
            <a:r>
              <a:rPr lang="en-US" dirty="0" smtClean="0"/>
              <a:t>BODY AS MACHINE</a:t>
            </a:r>
            <a:endParaRPr lang="en-US" dirty="0"/>
          </a:p>
        </p:txBody>
      </p:sp>
      <p:sp>
        <p:nvSpPr>
          <p:cNvPr id="4" name="Text Placeholder 3"/>
          <p:cNvSpPr>
            <a:spLocks noGrp="1"/>
          </p:cNvSpPr>
          <p:nvPr>
            <p:ph type="body" sz="half" idx="3"/>
          </p:nvPr>
        </p:nvSpPr>
        <p:spPr/>
        <p:txBody>
          <a:bodyPr/>
          <a:lstStyle/>
          <a:p>
            <a:r>
              <a:rPr lang="en-US" dirty="0" smtClean="0"/>
              <a:t>BODY AS GARDEN</a:t>
            </a:r>
            <a:endParaRPr lang="en-US" dirty="0"/>
          </a:p>
        </p:txBody>
      </p:sp>
      <p:pic>
        <p:nvPicPr>
          <p:cNvPr id="7" name="Content Placeholder 6"/>
          <p:cNvPicPr>
            <a:picLocks noGrp="1"/>
          </p:cNvPicPr>
          <p:nvPr>
            <p:ph sz="quarter" idx="2"/>
          </p:nvPr>
        </p:nvPicPr>
        <p:blipFill>
          <a:blip r:embed="rId5" cstate="print"/>
          <a:srcRect/>
          <a:stretch>
            <a:fillRect/>
          </a:stretch>
        </p:blipFill>
        <p:spPr bwMode="auto">
          <a:xfrm>
            <a:off x="762000" y="2286000"/>
            <a:ext cx="2201333" cy="5080000"/>
          </a:xfrm>
          <a:prstGeom prst="rect">
            <a:avLst/>
          </a:prstGeom>
          <a:noFill/>
          <a:ln w="0" algn="in">
            <a:noFill/>
            <a:miter lim="800000"/>
            <a:headEnd/>
            <a:tailEnd/>
          </a:ln>
          <a:effectLst/>
        </p:spPr>
      </p:pic>
      <p:pic>
        <p:nvPicPr>
          <p:cNvPr id="8" name="Content Placeholder 7"/>
          <p:cNvPicPr>
            <a:picLocks noGrp="1"/>
          </p:cNvPicPr>
          <p:nvPr>
            <p:ph sz="quarter" idx="4"/>
          </p:nvPr>
        </p:nvPicPr>
        <p:blipFill>
          <a:blip r:embed="rId6" cstate="print"/>
          <a:srcRect/>
          <a:stretch>
            <a:fillRect/>
          </a:stretch>
        </p:blipFill>
        <p:spPr bwMode="auto">
          <a:xfrm>
            <a:off x="5757334" y="2370667"/>
            <a:ext cx="2032000" cy="4995333"/>
          </a:xfrm>
          <a:prstGeom prst="rect">
            <a:avLst/>
          </a:prstGeom>
          <a:noFill/>
          <a:ln w="0" algn="in">
            <a:noFill/>
            <a:miter lim="800000"/>
            <a:headEnd/>
            <a:tailEnd/>
          </a:ln>
          <a:effectLst/>
        </p:spPr>
      </p:pic>
      <p:pic>
        <p:nvPicPr>
          <p:cNvPr id="9" name="Recorded Sound">
            <a:hlinkClick r:id="" action="ppaction://media"/>
          </p:cNvPr>
          <p:cNvPicPr>
            <a:picLocks noRot="1" noChangeAspect="1"/>
          </p:cNvPicPr>
          <p:nvPr>
            <a:wavAudioFile r:embed="rId1" name="Recorded Sound"/>
          </p:nvPr>
        </p:nvPicPr>
        <p:blipFill>
          <a:blip r:embed="rId7" cstate="print"/>
          <a:stretch>
            <a:fillRect/>
          </a:stretch>
        </p:blipFill>
        <p:spPr>
          <a:xfrm>
            <a:off x="4927600" y="3657600"/>
            <a:ext cx="304800" cy="304800"/>
          </a:xfrm>
          <a:prstGeom prst="rect">
            <a:avLst/>
          </a:prstGeom>
        </p:spPr>
      </p:pic>
    </p:spTree>
  </p:cSld>
  <p:clrMapOvr>
    <a:masterClrMapping/>
  </p:clrMapOvr>
  <p:transition advClick="0" advTm="2069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5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5000"/>
                                        <p:tgtEl>
                                          <p:spTgt spid="3">
                                            <p:txEl>
                                              <p:pRg st="0" end="0"/>
                                            </p:txEl>
                                          </p:spTgt>
                                        </p:tgtEl>
                                      </p:cBhvr>
                                    </p:animEffect>
                                  </p:childTnLst>
                                </p:cTn>
                              </p:par>
                            </p:childTnLst>
                          </p:cTn>
                        </p:par>
                        <p:par>
                          <p:cTn id="16" fill="hold">
                            <p:stCondLst>
                              <p:cond delay="6000"/>
                            </p:stCondLst>
                            <p:childTnLst>
                              <p:par>
                                <p:cTn id="17" presetID="55"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0" dur="5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1" dur="5000"/>
                                        <p:tgtEl>
                                          <p:spTgt spid="4">
                                            <p:txEl>
                                              <p:pRg st="0" end="0"/>
                                            </p:txEl>
                                          </p:spTgt>
                                        </p:tgtEl>
                                      </p:cBhvr>
                                    </p:animEffect>
                                  </p:childTnLst>
                                </p:cTn>
                              </p:par>
                            </p:childTnLst>
                          </p:cTn>
                        </p:par>
                        <p:par>
                          <p:cTn id="22" fill="hold">
                            <p:stCondLst>
                              <p:cond delay="11000"/>
                            </p:stCondLst>
                            <p:childTnLst>
                              <p:par>
                                <p:cTn id="23" presetID="55" presetClass="entr" presetSubtype="0" fill="hold" nodeType="afterEffect">
                                  <p:stCondLst>
                                    <p:cond delay="0"/>
                                  </p:stCondLst>
                                  <p:childTnLst>
                                    <p:set>
                                      <p:cBhvr>
                                        <p:cTn id="24" dur="1" fill="hold">
                                          <p:stCondLst>
                                            <p:cond delay="0"/>
                                          </p:stCondLst>
                                        </p:cTn>
                                        <p:tgtEl>
                                          <p:spTgt spid="67586"/>
                                        </p:tgtEl>
                                        <p:attrNameLst>
                                          <p:attrName>style.visibility</p:attrName>
                                        </p:attrNameLst>
                                      </p:cBhvr>
                                      <p:to>
                                        <p:strVal val="visible"/>
                                      </p:to>
                                    </p:set>
                                    <p:anim calcmode="lin" valueType="num">
                                      <p:cBhvr>
                                        <p:cTn id="25" dur="2000" fill="hold"/>
                                        <p:tgtEl>
                                          <p:spTgt spid="67586"/>
                                        </p:tgtEl>
                                        <p:attrNameLst>
                                          <p:attrName>ppt_w</p:attrName>
                                        </p:attrNameLst>
                                      </p:cBhvr>
                                      <p:tavLst>
                                        <p:tav tm="0">
                                          <p:val>
                                            <p:strVal val="#ppt_w*0.70"/>
                                          </p:val>
                                        </p:tav>
                                        <p:tav tm="100000">
                                          <p:val>
                                            <p:strVal val="#ppt_w"/>
                                          </p:val>
                                        </p:tav>
                                      </p:tavLst>
                                    </p:anim>
                                    <p:anim calcmode="lin" valueType="num">
                                      <p:cBhvr>
                                        <p:cTn id="26" dur="2000" fill="hold"/>
                                        <p:tgtEl>
                                          <p:spTgt spid="67586"/>
                                        </p:tgtEl>
                                        <p:attrNameLst>
                                          <p:attrName>ppt_h</p:attrName>
                                        </p:attrNameLst>
                                      </p:cBhvr>
                                      <p:tavLst>
                                        <p:tav tm="0">
                                          <p:val>
                                            <p:strVal val="#ppt_h"/>
                                          </p:val>
                                        </p:tav>
                                        <p:tav tm="100000">
                                          <p:val>
                                            <p:strVal val="#ppt_h"/>
                                          </p:val>
                                        </p:tav>
                                      </p:tavLst>
                                    </p:anim>
                                    <p:animEffect transition="in" filter="fade">
                                      <p:cBhvr>
                                        <p:cTn id="27" dur="2000"/>
                                        <p:tgtEl>
                                          <p:spTgt spid="67586"/>
                                        </p:tgtEl>
                                      </p:cBhvr>
                                    </p:animEffect>
                                  </p:childTnLst>
                                </p:cTn>
                              </p:par>
                            </p:childTnLst>
                          </p:cTn>
                        </p:par>
                        <p:par>
                          <p:cTn id="28" fill="hold">
                            <p:stCondLst>
                              <p:cond delay="13000"/>
                            </p:stCondLst>
                            <p:childTnLst>
                              <p:par>
                                <p:cTn id="29" presetID="1" presetClass="mediacall" presetSubtype="0" fill="hold" nodeType="afterEffect">
                                  <p:stCondLst>
                                    <p:cond delay="0"/>
                                  </p:stCondLst>
                                  <p:childTnLst>
                                    <p:cmd type="call" cmd="playFrom(0.0)">
                                      <p:cBhvr>
                                        <p:cTn id="30" dur="1730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2" grpId="0"/>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CHI CIRCLES: </a:t>
            </a:r>
            <a:br>
              <a:rPr lang="en-US" dirty="0" smtClean="0"/>
            </a:br>
            <a:r>
              <a:rPr lang="en-US" dirty="0" smtClean="0"/>
              <a:t>Community A</a:t>
            </a:r>
            <a:r>
              <a:rPr lang="en-US" u="sng" dirty="0" smtClean="0"/>
              <a:t>cupressure</a:t>
            </a:r>
            <a:endParaRPr lang="en-US" u="sng" dirty="0"/>
          </a:p>
        </p:txBody>
      </p:sp>
      <p:sp>
        <p:nvSpPr>
          <p:cNvPr id="3" name="Content Placeholder 2"/>
          <p:cNvSpPr>
            <a:spLocks noGrp="1"/>
          </p:cNvSpPr>
          <p:nvPr>
            <p:ph idx="1"/>
          </p:nvPr>
        </p:nvSpPr>
        <p:spPr/>
        <p:txBody>
          <a:bodyPr>
            <a:normAutofit fontScale="92500"/>
          </a:bodyPr>
          <a:lstStyle/>
          <a:p>
            <a:r>
              <a:rPr lang="en-US" dirty="0" smtClean="0"/>
              <a:t>CHI Circles are a safe non-judgmental supportive environment in which participants can receive ear acupressure as well as learn stress management and life style skills which are supportive of their general wellbeing and specific relief from stress, distress, or pain or dysfunction in a cost-effective neutral setting</a:t>
            </a:r>
          </a:p>
          <a:p>
            <a:r>
              <a:rPr lang="en-US" dirty="0" smtClean="0"/>
              <a:t>CHI Circles are conducted in libraries, schools community colleges, churches and living rooms in Michigan, Chicago, Sweden,  England , Germany and South Africa, wherever people gather. …</a:t>
            </a:r>
            <a:endParaRPr lang="en-US" dirty="0"/>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657600"/>
            <a:ext cx="304800" cy="304800"/>
          </a:xfrm>
          <a:prstGeom prst="rect">
            <a:avLst/>
          </a:prstGeom>
        </p:spPr>
      </p:pic>
    </p:spTree>
  </p:cSld>
  <p:clrMapOvr>
    <a:masterClrMapping/>
  </p:clrMapOvr>
  <p:transition advTm="1927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AND RESOURCES</a:t>
            </a:r>
            <a:endParaRPr lang="en-US" dirty="0"/>
          </a:p>
        </p:txBody>
      </p:sp>
      <p:sp>
        <p:nvSpPr>
          <p:cNvPr id="3" name="Content Placeholder 2"/>
          <p:cNvSpPr>
            <a:spLocks noGrp="1"/>
          </p:cNvSpPr>
          <p:nvPr>
            <p:ph idx="1"/>
          </p:nvPr>
        </p:nvSpPr>
        <p:spPr>
          <a:solidFill>
            <a:schemeClr val="bg2"/>
          </a:solidFill>
        </p:spPr>
        <p:txBody>
          <a:bodyPr>
            <a:normAutofit fontScale="92500" lnSpcReduction="20000"/>
          </a:bodyPr>
          <a:lstStyle/>
          <a:p>
            <a:endParaRPr lang="en-US" sz="3600" dirty="0" smtClean="0">
              <a:solidFill>
                <a:schemeClr val="bg1"/>
              </a:solidFill>
              <a:hlinkClick r:id="rId4"/>
            </a:endParaRPr>
          </a:p>
          <a:p>
            <a:r>
              <a:rPr lang="en-US" sz="3600" dirty="0" smtClean="0">
                <a:solidFill>
                  <a:schemeClr val="bg1"/>
                </a:solidFill>
                <a:hlinkClick r:id="rId4"/>
              </a:rPr>
              <a:t>www.acudetox.com</a:t>
            </a:r>
            <a:r>
              <a:rPr lang="en-US" sz="3600" dirty="0" smtClean="0">
                <a:solidFill>
                  <a:schemeClr val="bg1"/>
                </a:solidFill>
              </a:rPr>
              <a:t>  </a:t>
            </a:r>
            <a:r>
              <a:rPr lang="en-US" sz="3600" dirty="0" smtClean="0">
                <a:solidFill>
                  <a:schemeClr val="tx1">
                    <a:lumMod val="65000"/>
                    <a:lumOff val="35000"/>
                  </a:schemeClr>
                </a:solidFill>
              </a:rPr>
              <a:t>-NADA Acu</a:t>
            </a:r>
            <a:r>
              <a:rPr lang="en-US" sz="3600" u="sng" dirty="0" smtClean="0">
                <a:solidFill>
                  <a:schemeClr val="tx1">
                    <a:lumMod val="65000"/>
                    <a:lumOff val="35000"/>
                  </a:schemeClr>
                </a:solidFill>
              </a:rPr>
              <a:t>puncture </a:t>
            </a:r>
            <a:r>
              <a:rPr lang="en-US" sz="3600" dirty="0" smtClean="0">
                <a:solidFill>
                  <a:schemeClr val="tx1">
                    <a:lumMod val="65000"/>
                    <a:lumOff val="35000"/>
                  </a:schemeClr>
                </a:solidFill>
              </a:rPr>
              <a:t>training &amp; research</a:t>
            </a:r>
          </a:p>
          <a:p>
            <a:r>
              <a:rPr lang="en-US" sz="3600" dirty="0" smtClean="0">
                <a:solidFill>
                  <a:schemeClr val="bg1"/>
                </a:solidFill>
                <a:hlinkClick r:id="rId5"/>
              </a:rPr>
              <a:t>www.CoreHealthInstitute.com</a:t>
            </a:r>
            <a:r>
              <a:rPr lang="en-US" sz="3600" dirty="0" smtClean="0">
                <a:solidFill>
                  <a:schemeClr val="bg1"/>
                </a:solidFill>
              </a:rPr>
              <a:t> </a:t>
            </a:r>
            <a:r>
              <a:rPr lang="en-US" sz="3600" dirty="0" smtClean="0">
                <a:solidFill>
                  <a:schemeClr val="tx1">
                    <a:lumMod val="65000"/>
                    <a:lumOff val="35000"/>
                  </a:schemeClr>
                </a:solidFill>
              </a:rPr>
              <a:t>– </a:t>
            </a:r>
          </a:p>
          <a:p>
            <a:pPr>
              <a:buNone/>
            </a:pPr>
            <a:r>
              <a:rPr lang="en-US" sz="3600" dirty="0" smtClean="0">
                <a:solidFill>
                  <a:schemeClr val="tx1">
                    <a:lumMod val="65000"/>
                    <a:lumOff val="35000"/>
                  </a:schemeClr>
                </a:solidFill>
              </a:rPr>
              <a:t>	CHI Self-Care &amp;Ear Acu</a:t>
            </a:r>
            <a:r>
              <a:rPr lang="en-US" sz="3600" u="sng" dirty="0" smtClean="0">
                <a:solidFill>
                  <a:schemeClr val="tx1">
                    <a:lumMod val="65000"/>
                    <a:lumOff val="35000"/>
                  </a:schemeClr>
                </a:solidFill>
              </a:rPr>
              <a:t>pressure</a:t>
            </a:r>
            <a:r>
              <a:rPr lang="en-US" sz="3600" dirty="0" smtClean="0">
                <a:solidFill>
                  <a:schemeClr val="tx1">
                    <a:lumMod val="65000"/>
                    <a:lumOff val="35000"/>
                  </a:schemeClr>
                </a:solidFill>
              </a:rPr>
              <a:t> Training, free downloads, supplies,  coaching &amp; support</a:t>
            </a:r>
          </a:p>
          <a:p>
            <a:r>
              <a:rPr lang="en-US" sz="3600" dirty="0" smtClean="0">
                <a:solidFill>
                  <a:schemeClr val="tx1">
                    <a:lumMod val="65000"/>
                    <a:lumOff val="35000"/>
                  </a:schemeClr>
                </a:solidFill>
              </a:rPr>
              <a:t>CHI Ear Bead Technician Training</a:t>
            </a:r>
          </a:p>
          <a:p>
            <a:r>
              <a:rPr lang="en-US" sz="3600" dirty="0" smtClean="0">
                <a:solidFill>
                  <a:schemeClr val="tx1">
                    <a:lumMod val="65000"/>
                    <a:lumOff val="35000"/>
                  </a:schemeClr>
                </a:solidFill>
              </a:rPr>
              <a:t> CHI Circle Facilitator Training</a:t>
            </a:r>
          </a:p>
          <a:p>
            <a:r>
              <a:rPr lang="en-US" sz="3600" dirty="0" smtClean="0">
                <a:solidFill>
                  <a:schemeClr val="tx1">
                    <a:lumMod val="65000"/>
                    <a:lumOff val="35000"/>
                  </a:schemeClr>
                </a:solidFill>
              </a:rPr>
              <a:t>“Chinese Medicine in our Life” classes &amp; retreats</a:t>
            </a:r>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endParaRPr lang="en-US" sz="3600" dirty="0" smtClean="0">
              <a:solidFill>
                <a:schemeClr val="bg1"/>
              </a:solidFill>
            </a:endParaRPr>
          </a:p>
          <a:p>
            <a:pPr>
              <a:buNone/>
            </a:pPr>
            <a:endParaRPr lang="en-US" dirty="0">
              <a:solidFill>
                <a:schemeClr val="bg1"/>
              </a:solidFill>
            </a:endParaRPr>
          </a:p>
        </p:txBody>
      </p:sp>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4927600" y="3657600"/>
            <a:ext cx="304800" cy="304800"/>
          </a:xfrm>
          <a:prstGeom prst="rect">
            <a:avLst/>
          </a:prstGeom>
        </p:spPr>
      </p:pic>
    </p:spTree>
  </p:cSld>
  <p:clrMapOvr>
    <a:masterClrMapping/>
  </p:clrMapOvr>
  <p:transition advTm="1675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hinese painting of a house in the tall mountains. Chinese art.">
            <a:hlinkClick r:id="rId4"/>
          </p:cNvPr>
          <p:cNvPicPr>
            <a:picLocks noChangeAspect="1" noChangeArrowheads="1"/>
          </p:cNvPicPr>
          <p:nvPr/>
        </p:nvPicPr>
        <p:blipFill>
          <a:blip r:embed="rId5" cstate="print"/>
          <a:srcRect/>
          <a:stretch>
            <a:fillRect/>
          </a:stretch>
        </p:blipFill>
        <p:spPr bwMode="auto">
          <a:xfrm>
            <a:off x="3302001" y="421973"/>
            <a:ext cx="3397250" cy="6821787"/>
          </a:xfrm>
          <a:prstGeom prst="rect">
            <a:avLst/>
          </a:prstGeom>
          <a:noFill/>
        </p:spPr>
      </p:pic>
      <p:sp>
        <p:nvSpPr>
          <p:cNvPr id="5" name="TextBox 4"/>
          <p:cNvSpPr txBox="1"/>
          <p:nvPr/>
        </p:nvSpPr>
        <p:spPr>
          <a:xfrm>
            <a:off x="7620000" y="6096000"/>
            <a:ext cx="2286000" cy="841254"/>
          </a:xfrm>
          <a:prstGeom prst="rect">
            <a:avLst/>
          </a:prstGeom>
          <a:noFill/>
        </p:spPr>
        <p:txBody>
          <a:bodyPr wrap="square" lIns="101599" tIns="50799" rIns="101599" bIns="50799" rtlCol="0">
            <a:spAutoFit/>
          </a:bodyPr>
          <a:lstStyle/>
          <a:p>
            <a:r>
              <a:rPr lang="en-US" b="1" dirty="0" smtClean="0"/>
              <a:t>by Liao Lin Shen</a:t>
            </a:r>
            <a:endParaRPr lang="en-US" dirty="0"/>
          </a:p>
        </p:txBody>
      </p:sp>
      <p:pic>
        <p:nvPicPr>
          <p:cNvPr id="4" name="Picture 3"/>
          <p:cNvPicPr/>
          <p:nvPr/>
        </p:nvPicPr>
        <p:blipFill>
          <a:blip r:embed="rId6" cstate="print"/>
          <a:srcRect/>
          <a:stretch>
            <a:fillRect/>
          </a:stretch>
        </p:blipFill>
        <p:spPr bwMode="auto">
          <a:xfrm>
            <a:off x="6350001" y="4572000"/>
            <a:ext cx="169332" cy="169582"/>
          </a:xfrm>
          <a:prstGeom prst="rect">
            <a:avLst/>
          </a:prstGeom>
          <a:noFill/>
          <a:ln w="9525">
            <a:noFill/>
            <a:miter lim="800000"/>
            <a:headEnd/>
            <a:tailEnd/>
          </a:ln>
        </p:spPr>
      </p:pic>
      <p:pic>
        <p:nvPicPr>
          <p:cNvPr id="6" name="Picture 5"/>
          <p:cNvPicPr/>
          <p:nvPr/>
        </p:nvPicPr>
        <p:blipFill>
          <a:blip r:embed="rId7" cstate="print"/>
          <a:srcRect/>
          <a:stretch>
            <a:fillRect/>
          </a:stretch>
        </p:blipFill>
        <p:spPr bwMode="auto">
          <a:xfrm>
            <a:off x="592667" y="3556000"/>
            <a:ext cx="2286000" cy="3556000"/>
          </a:xfrm>
          <a:prstGeom prst="rect">
            <a:avLst/>
          </a:prstGeom>
          <a:noFill/>
          <a:ln w="9525">
            <a:noFill/>
            <a:miter lim="800000"/>
            <a:headEnd/>
            <a:tailEnd/>
          </a:ln>
        </p:spPr>
      </p:pic>
      <p:pic>
        <p:nvPicPr>
          <p:cNvPr id="7" name="~PP85.WAV">
            <a:hlinkClick r:id="" action="ppaction://media"/>
          </p:cNvPr>
          <p:cNvPicPr>
            <a:picLocks noRot="1" noChangeAspect="1"/>
          </p:cNvPicPr>
          <p:nvPr>
            <a:wavAudioFile r:embed="rId1" name="~PP85.WAV"/>
          </p:nvPr>
        </p:nvPicPr>
        <p:blipFill>
          <a:blip r:embed="rId8" cstate="print"/>
          <a:stretch>
            <a:fillRect/>
          </a:stretch>
        </p:blipFill>
        <p:spPr>
          <a:xfrm>
            <a:off x="9696450" y="7156450"/>
            <a:ext cx="304800" cy="304800"/>
          </a:xfrm>
          <a:prstGeom prst="rect">
            <a:avLst/>
          </a:prstGeom>
        </p:spPr>
      </p:pic>
    </p:spTree>
  </p:cSld>
  <p:clrMapOvr>
    <a:masterClrMapping/>
  </p:clrMapOvr>
  <p:transition advClick="0" advTm="1106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81922"/>
                                        </p:tgtEl>
                                        <p:attrNameLst>
                                          <p:attrName>style.visibility</p:attrName>
                                        </p:attrNameLst>
                                      </p:cBhvr>
                                      <p:to>
                                        <p:strVal val="visible"/>
                                      </p:to>
                                    </p:set>
                                    <p:anim calcmode="lin" valueType="num">
                                      <p:cBhvr>
                                        <p:cTn id="13" dur="1000" fill="hold"/>
                                        <p:tgtEl>
                                          <p:spTgt spid="81922"/>
                                        </p:tgtEl>
                                        <p:attrNameLst>
                                          <p:attrName>ppt_w</p:attrName>
                                        </p:attrNameLst>
                                      </p:cBhvr>
                                      <p:tavLst>
                                        <p:tav tm="0">
                                          <p:val>
                                            <p:strVal val="#ppt_w*0.70"/>
                                          </p:val>
                                        </p:tav>
                                        <p:tav tm="100000">
                                          <p:val>
                                            <p:strVal val="#ppt_w"/>
                                          </p:val>
                                        </p:tav>
                                      </p:tavLst>
                                    </p:anim>
                                    <p:anim calcmode="lin" valueType="num">
                                      <p:cBhvr>
                                        <p:cTn id="14" dur="1000" fill="hold"/>
                                        <p:tgtEl>
                                          <p:spTgt spid="81922"/>
                                        </p:tgtEl>
                                        <p:attrNameLst>
                                          <p:attrName>ppt_h</p:attrName>
                                        </p:attrNameLst>
                                      </p:cBhvr>
                                      <p:tavLst>
                                        <p:tav tm="0">
                                          <p:val>
                                            <p:strVal val="#ppt_h"/>
                                          </p:val>
                                        </p:tav>
                                        <p:tav tm="100000">
                                          <p:val>
                                            <p:strVal val="#ppt_h"/>
                                          </p:val>
                                        </p:tav>
                                      </p:tavLst>
                                    </p:anim>
                                    <p:animEffect transition="in" filter="fade">
                                      <p:cBhvr>
                                        <p:cTn id="15" dur="1000"/>
                                        <p:tgtEl>
                                          <p:spTgt spid="81922"/>
                                        </p:tgtEl>
                                      </p:cBhvr>
                                    </p:animEffect>
                                  </p:childTnLst>
                                </p:cTn>
                              </p:par>
                            </p:childTnLst>
                          </p:cTn>
                        </p:par>
                        <p:par>
                          <p:cTn id="16" fill="hold">
                            <p:stCondLst>
                              <p:cond delay="3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strVal val="#ppt_w*0.70"/>
                                          </p:val>
                                        </p:tav>
                                        <p:tav tm="100000">
                                          <p:val>
                                            <p:strVal val="#ppt_w"/>
                                          </p:val>
                                        </p:tav>
                                      </p:tavLst>
                                    </p:anim>
                                    <p:anim calcmode="lin" valueType="num">
                                      <p:cBhvr>
                                        <p:cTn id="20" dur="3000" fill="hold"/>
                                        <p:tgtEl>
                                          <p:spTgt spid="4"/>
                                        </p:tgtEl>
                                        <p:attrNameLst>
                                          <p:attrName>ppt_h</p:attrName>
                                        </p:attrNameLst>
                                      </p:cBhvr>
                                      <p:tavLst>
                                        <p:tav tm="0">
                                          <p:val>
                                            <p:strVal val="#ppt_h"/>
                                          </p:val>
                                        </p:tav>
                                        <p:tav tm="100000">
                                          <p:val>
                                            <p:strVal val="#ppt_h"/>
                                          </p:val>
                                        </p:tav>
                                      </p:tavLst>
                                    </p:anim>
                                    <p:animEffect transition="in" filter="fade">
                                      <p:cBhvr>
                                        <p:cTn id="21" dur="3000"/>
                                        <p:tgtEl>
                                          <p:spTgt spid="4"/>
                                        </p:tgtEl>
                                      </p:cBhvr>
                                    </p:animEffect>
                                  </p:childTnLst>
                                </p:cTn>
                              </p:par>
                            </p:childTnLst>
                          </p:cTn>
                        </p:par>
                        <p:par>
                          <p:cTn id="22" fill="hold">
                            <p:stCondLst>
                              <p:cond delay="6000"/>
                            </p:stCondLst>
                            <p:childTnLst>
                              <p:par>
                                <p:cTn id="23" presetID="1" presetClass="mediacall" presetSubtype="0" fill="hold" nodeType="afterEffect">
                                  <p:stCondLst>
                                    <p:cond delay="0"/>
                                  </p:stCondLst>
                                  <p:childTnLst>
                                    <p:cmd type="call" cmd="playFrom(0.0)">
                                      <p:cBhvr>
                                        <p:cTn id="24" dur="1078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355600" y="1066800"/>
            <a:ext cx="9220200" cy="2105192"/>
          </a:xfrm>
          <a:prstGeom prst="rect">
            <a:avLst/>
          </a:prstGeom>
          <a:noFill/>
          <a:ln w="9525">
            <a:noFill/>
            <a:miter lim="800000"/>
            <a:headEnd/>
            <a:tailEnd/>
          </a:ln>
        </p:spPr>
        <p:txBody>
          <a:bodyPr wrap="square" lIns="0" tIns="0" rIns="0" bIns="0">
            <a:spAutoFit/>
          </a:bodyPr>
          <a:lstStyle/>
          <a:p>
            <a:pPr algn="ctr">
              <a:lnSpc>
                <a:spcPct val="95000"/>
              </a:lnSpc>
            </a:pPr>
            <a:r>
              <a:rPr lang="en-US" sz="5400" b="1" dirty="0" smtClean="0">
                <a:latin typeface="+mj-lt"/>
              </a:rPr>
              <a:t>CHI</a:t>
            </a:r>
            <a:r>
              <a:rPr lang="en-US" sz="5400" b="1" dirty="0">
                <a:latin typeface="Arial" charset="0"/>
              </a:rPr>
              <a:t> </a:t>
            </a:r>
            <a:r>
              <a:rPr lang="en-US" sz="5400" b="1" dirty="0">
                <a:latin typeface="Georgia" pitchFamily="18" charset="0"/>
              </a:rPr>
              <a:t> </a:t>
            </a:r>
            <a:endParaRPr lang="en-US" sz="5400" b="1" dirty="0" smtClean="0">
              <a:latin typeface="Georgia" pitchFamily="18" charset="0"/>
            </a:endParaRPr>
          </a:p>
          <a:p>
            <a:pPr algn="ctr">
              <a:lnSpc>
                <a:spcPct val="95000"/>
              </a:lnSpc>
            </a:pPr>
            <a:endParaRPr lang="en-US" sz="1000" b="1" dirty="0" smtClean="0">
              <a:latin typeface="Georgia" pitchFamily="18" charset="0"/>
            </a:endParaRPr>
          </a:p>
          <a:p>
            <a:pPr algn="ctr">
              <a:lnSpc>
                <a:spcPct val="95000"/>
              </a:lnSpc>
            </a:pPr>
            <a:r>
              <a:rPr lang="en-US" sz="4000" b="1" dirty="0" smtClean="0">
                <a:latin typeface="+mj-lt"/>
              </a:rPr>
              <a:t>Compassionate Self Awareness</a:t>
            </a:r>
          </a:p>
          <a:p>
            <a:pPr algn="r">
              <a:lnSpc>
                <a:spcPct val="95000"/>
              </a:lnSpc>
            </a:pPr>
            <a:r>
              <a:rPr lang="en-US" sz="4000" b="1" dirty="0" smtClean="0">
                <a:latin typeface="+mj-lt"/>
              </a:rPr>
              <a:t>. …the Art of Wellbeing</a:t>
            </a:r>
            <a:r>
              <a:rPr lang="en-US" sz="4000" dirty="0">
                <a:latin typeface="+mj-lt"/>
              </a:rPr>
              <a:t> </a:t>
            </a:r>
          </a:p>
        </p:txBody>
      </p:sp>
      <p:sp>
        <p:nvSpPr>
          <p:cNvPr id="5126" name="Text Box 6"/>
          <p:cNvSpPr txBox="1">
            <a:spLocks noChangeArrowheads="1"/>
          </p:cNvSpPr>
          <p:nvPr/>
        </p:nvSpPr>
        <p:spPr bwMode="auto">
          <a:xfrm>
            <a:off x="508000" y="3124201"/>
            <a:ext cx="9170988" cy="3508653"/>
          </a:xfrm>
          <a:prstGeom prst="rect">
            <a:avLst/>
          </a:prstGeom>
          <a:noFill/>
          <a:ln w="9525">
            <a:noFill/>
            <a:miter lim="800000"/>
            <a:headEnd/>
            <a:tailEnd/>
          </a:ln>
          <a:effectLst/>
        </p:spPr>
        <p:txBody>
          <a:bodyPr lIns="0" tIns="0" rIns="0" bIns="0">
            <a:spAutoFit/>
          </a:bodyPr>
          <a:lstStyle/>
          <a:p>
            <a:pPr>
              <a:lnSpc>
                <a:spcPct val="95000"/>
              </a:lnSpc>
              <a:defRPr/>
            </a:pPr>
            <a:endParaRPr lang="en-US" sz="4000" dirty="0">
              <a:latin typeface="+mj-lt"/>
            </a:endParaRPr>
          </a:p>
          <a:p>
            <a:pPr lvl="4" indent="-342897">
              <a:lnSpc>
                <a:spcPct val="95000"/>
              </a:lnSpc>
              <a:buClr>
                <a:srgbClr val="FFFFFF"/>
              </a:buClr>
              <a:buSzPct val="100000"/>
              <a:buFont typeface="Wingdings" pitchFamily="2" charset="2"/>
              <a:buChar char="Ø"/>
              <a:defRPr/>
            </a:pPr>
            <a:r>
              <a:rPr lang="en-US" sz="4000" dirty="0">
                <a:solidFill>
                  <a:srgbClr val="FFFFFF"/>
                </a:solidFill>
                <a:latin typeface="+mj-lt"/>
              </a:rPr>
              <a:t>DO WHAT  YOU KNOW</a:t>
            </a:r>
            <a:endParaRPr lang="en-US" sz="4000" dirty="0">
              <a:latin typeface="+mj-lt"/>
            </a:endParaRPr>
          </a:p>
          <a:p>
            <a:pPr>
              <a:lnSpc>
                <a:spcPct val="95000"/>
              </a:lnSpc>
              <a:defRPr/>
            </a:pPr>
            <a:endParaRPr lang="en-US" sz="4000" dirty="0">
              <a:latin typeface="+mj-lt"/>
            </a:endParaRPr>
          </a:p>
          <a:p>
            <a:pPr marL="1714483" lvl="4" indent="-228598">
              <a:lnSpc>
                <a:spcPct val="95000"/>
              </a:lnSpc>
              <a:buClr>
                <a:srgbClr val="FFFFFF"/>
              </a:buClr>
              <a:buSzPct val="100000"/>
              <a:buFont typeface="Wingdings" pitchFamily="2" charset="2"/>
              <a:buChar char="Ø"/>
              <a:defRPr/>
            </a:pPr>
            <a:r>
              <a:rPr lang="en-US" sz="4000" dirty="0" smtClean="0">
                <a:solidFill>
                  <a:srgbClr val="FFFFFF"/>
                </a:solidFill>
                <a:latin typeface="+mj-lt"/>
              </a:rPr>
              <a:t>LIVE </a:t>
            </a:r>
            <a:r>
              <a:rPr lang="en-US" sz="4000" dirty="0">
                <a:solidFill>
                  <a:srgbClr val="FFFFFF"/>
                </a:solidFill>
                <a:latin typeface="+mj-lt"/>
              </a:rPr>
              <a:t>WHAT YOU SPEAK</a:t>
            </a:r>
            <a:endParaRPr lang="en-US" sz="4000" dirty="0">
              <a:latin typeface="+mj-lt"/>
            </a:endParaRPr>
          </a:p>
          <a:p>
            <a:pPr>
              <a:lnSpc>
                <a:spcPct val="95000"/>
              </a:lnSpc>
              <a:defRPr/>
            </a:pPr>
            <a:endParaRPr lang="en-US" sz="4000" dirty="0">
              <a:latin typeface="+mj-lt"/>
            </a:endParaRPr>
          </a:p>
          <a:p>
            <a:pPr marL="1714483" lvl="4" indent="-228598">
              <a:lnSpc>
                <a:spcPct val="95000"/>
              </a:lnSpc>
              <a:buClr>
                <a:srgbClr val="FFFFFF"/>
              </a:buClr>
              <a:buSzPct val="100000"/>
              <a:buFont typeface="Wingdings" pitchFamily="2" charset="2"/>
              <a:buChar char="Ø"/>
              <a:defRPr/>
            </a:pPr>
            <a:r>
              <a:rPr lang="en-US" sz="4000" dirty="0" smtClean="0">
                <a:solidFill>
                  <a:srgbClr val="FFFFFF"/>
                </a:solidFill>
                <a:latin typeface="+mj-lt"/>
              </a:rPr>
              <a:t>BE </a:t>
            </a:r>
            <a:r>
              <a:rPr lang="en-US" sz="4000" dirty="0">
                <a:solidFill>
                  <a:srgbClr val="FFFFFF"/>
                </a:solidFill>
                <a:latin typeface="+mj-lt"/>
              </a:rPr>
              <a:t>WHO YOU ARE</a:t>
            </a:r>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657600"/>
            <a:ext cx="304800" cy="304800"/>
          </a:xfrm>
          <a:prstGeom prst="rect">
            <a:avLst/>
          </a:prstGeom>
        </p:spPr>
      </p:pic>
    </p:spTree>
  </p:cSld>
  <p:clrMapOvr>
    <a:masterClrMapping/>
  </p:clrMapOvr>
  <p:transition advTm="2030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2000"/>
                                        <p:tgtEl>
                                          <p:spTgt spid="5125"/>
                                        </p:tgtEl>
                                      </p:cBhvr>
                                    </p:animEffect>
                                  </p:childTnLst>
                                </p:cTn>
                              </p:par>
                            </p:childTnLst>
                          </p:cTn>
                        </p:par>
                        <p:par>
                          <p:cTn id="8" fill="hold">
                            <p:stCondLst>
                              <p:cond delay="2000"/>
                            </p:stCondLst>
                            <p:childTnLst>
                              <p:par>
                                <p:cTn id="9" presetID="50" presetClass="entr" presetSubtype="0" decel="100000" fill="hold" nodeType="afterEffect">
                                  <p:stCondLst>
                                    <p:cond delay="0"/>
                                  </p:stCondLst>
                                  <p:childTnLst>
                                    <p:set>
                                      <p:cBhvr>
                                        <p:cTn id="10" dur="1" fill="hold">
                                          <p:stCondLst>
                                            <p:cond delay="0"/>
                                          </p:stCondLst>
                                        </p:cTn>
                                        <p:tgtEl>
                                          <p:spTgt spid="5126">
                                            <p:txEl>
                                              <p:pRg st="1" end="1"/>
                                            </p:txEl>
                                          </p:spTgt>
                                        </p:tgtEl>
                                        <p:attrNameLst>
                                          <p:attrName>style.visibility</p:attrName>
                                        </p:attrNameLst>
                                      </p:cBhvr>
                                      <p:to>
                                        <p:strVal val="visible"/>
                                      </p:to>
                                    </p:set>
                                    <p:anim calcmode="lin" valueType="num">
                                      <p:cBhvr>
                                        <p:cTn id="11" dur="2000" fill="hold"/>
                                        <p:tgtEl>
                                          <p:spTgt spid="5126">
                                            <p:txEl>
                                              <p:pRg st="1" end="1"/>
                                            </p:txEl>
                                          </p:spTgt>
                                        </p:tgtEl>
                                        <p:attrNameLst>
                                          <p:attrName>ppt_w</p:attrName>
                                        </p:attrNameLst>
                                      </p:cBhvr>
                                      <p:tavLst>
                                        <p:tav tm="0">
                                          <p:val>
                                            <p:strVal val="#ppt_w+.3"/>
                                          </p:val>
                                        </p:tav>
                                        <p:tav tm="100000">
                                          <p:val>
                                            <p:strVal val="#ppt_w"/>
                                          </p:val>
                                        </p:tav>
                                      </p:tavLst>
                                    </p:anim>
                                    <p:anim calcmode="lin" valueType="num">
                                      <p:cBhvr>
                                        <p:cTn id="12" dur="2000" fill="hold"/>
                                        <p:tgtEl>
                                          <p:spTgt spid="5126">
                                            <p:txEl>
                                              <p:pRg st="1" end="1"/>
                                            </p:txEl>
                                          </p:spTgt>
                                        </p:tgtEl>
                                        <p:attrNameLst>
                                          <p:attrName>ppt_h</p:attrName>
                                        </p:attrNameLst>
                                      </p:cBhvr>
                                      <p:tavLst>
                                        <p:tav tm="0">
                                          <p:val>
                                            <p:strVal val="#ppt_h"/>
                                          </p:val>
                                        </p:tav>
                                        <p:tav tm="100000">
                                          <p:val>
                                            <p:strVal val="#ppt_h"/>
                                          </p:val>
                                        </p:tav>
                                      </p:tavLst>
                                    </p:anim>
                                    <p:animEffect transition="in" filter="fade">
                                      <p:cBhvr>
                                        <p:cTn id="13" dur="2000"/>
                                        <p:tgtEl>
                                          <p:spTgt spid="5126">
                                            <p:txEl>
                                              <p:pRg st="1" end="1"/>
                                            </p:txEl>
                                          </p:spTgt>
                                        </p:tgtEl>
                                      </p:cBhvr>
                                    </p:animEffect>
                                  </p:childTnLst>
                                </p:cTn>
                              </p:par>
                            </p:childTnLst>
                          </p:cTn>
                        </p:par>
                        <p:par>
                          <p:cTn id="14" fill="hold">
                            <p:stCondLst>
                              <p:cond delay="4000"/>
                            </p:stCondLst>
                            <p:childTnLst>
                              <p:par>
                                <p:cTn id="15" presetID="50" presetClass="entr" presetSubtype="0" decel="100000" fill="hold" nodeType="afterEffect">
                                  <p:stCondLst>
                                    <p:cond delay="0"/>
                                  </p:stCondLst>
                                  <p:childTnLst>
                                    <p:set>
                                      <p:cBhvr>
                                        <p:cTn id="16" dur="1" fill="hold">
                                          <p:stCondLst>
                                            <p:cond delay="0"/>
                                          </p:stCondLst>
                                        </p:cTn>
                                        <p:tgtEl>
                                          <p:spTgt spid="5126">
                                            <p:txEl>
                                              <p:pRg st="3" end="3"/>
                                            </p:txEl>
                                          </p:spTgt>
                                        </p:tgtEl>
                                        <p:attrNameLst>
                                          <p:attrName>style.visibility</p:attrName>
                                        </p:attrNameLst>
                                      </p:cBhvr>
                                      <p:to>
                                        <p:strVal val="visible"/>
                                      </p:to>
                                    </p:set>
                                    <p:anim calcmode="lin" valueType="num">
                                      <p:cBhvr>
                                        <p:cTn id="17" dur="2000" fill="hold"/>
                                        <p:tgtEl>
                                          <p:spTgt spid="5126">
                                            <p:txEl>
                                              <p:pRg st="3" end="3"/>
                                            </p:txEl>
                                          </p:spTgt>
                                        </p:tgtEl>
                                        <p:attrNameLst>
                                          <p:attrName>ppt_w</p:attrName>
                                        </p:attrNameLst>
                                      </p:cBhvr>
                                      <p:tavLst>
                                        <p:tav tm="0">
                                          <p:val>
                                            <p:strVal val="#ppt_w+.3"/>
                                          </p:val>
                                        </p:tav>
                                        <p:tav tm="100000">
                                          <p:val>
                                            <p:strVal val="#ppt_w"/>
                                          </p:val>
                                        </p:tav>
                                      </p:tavLst>
                                    </p:anim>
                                    <p:anim calcmode="lin" valueType="num">
                                      <p:cBhvr>
                                        <p:cTn id="18" dur="2000" fill="hold"/>
                                        <p:tgtEl>
                                          <p:spTgt spid="5126">
                                            <p:txEl>
                                              <p:pRg st="3" end="3"/>
                                            </p:txEl>
                                          </p:spTgt>
                                        </p:tgtEl>
                                        <p:attrNameLst>
                                          <p:attrName>ppt_h</p:attrName>
                                        </p:attrNameLst>
                                      </p:cBhvr>
                                      <p:tavLst>
                                        <p:tav tm="0">
                                          <p:val>
                                            <p:strVal val="#ppt_h"/>
                                          </p:val>
                                        </p:tav>
                                        <p:tav tm="100000">
                                          <p:val>
                                            <p:strVal val="#ppt_h"/>
                                          </p:val>
                                        </p:tav>
                                      </p:tavLst>
                                    </p:anim>
                                    <p:animEffect transition="in" filter="fade">
                                      <p:cBhvr>
                                        <p:cTn id="19" dur="2000"/>
                                        <p:tgtEl>
                                          <p:spTgt spid="5126">
                                            <p:txEl>
                                              <p:pRg st="3" end="3"/>
                                            </p:txEl>
                                          </p:spTgt>
                                        </p:tgtEl>
                                      </p:cBhvr>
                                    </p:animEffect>
                                  </p:childTnLst>
                                </p:cTn>
                              </p:par>
                            </p:childTnLst>
                          </p:cTn>
                        </p:par>
                        <p:par>
                          <p:cTn id="20" fill="hold">
                            <p:stCondLst>
                              <p:cond delay="6000"/>
                            </p:stCondLst>
                            <p:childTnLst>
                              <p:par>
                                <p:cTn id="21" presetID="50" presetClass="entr" presetSubtype="0" decel="100000" fill="hold" nodeType="afterEffect">
                                  <p:stCondLst>
                                    <p:cond delay="0"/>
                                  </p:stCondLst>
                                  <p:childTnLst>
                                    <p:set>
                                      <p:cBhvr>
                                        <p:cTn id="22" dur="1" fill="hold">
                                          <p:stCondLst>
                                            <p:cond delay="0"/>
                                          </p:stCondLst>
                                        </p:cTn>
                                        <p:tgtEl>
                                          <p:spTgt spid="5126">
                                            <p:txEl>
                                              <p:pRg st="5" end="5"/>
                                            </p:txEl>
                                          </p:spTgt>
                                        </p:tgtEl>
                                        <p:attrNameLst>
                                          <p:attrName>style.visibility</p:attrName>
                                        </p:attrNameLst>
                                      </p:cBhvr>
                                      <p:to>
                                        <p:strVal val="visible"/>
                                      </p:to>
                                    </p:set>
                                    <p:anim calcmode="lin" valueType="num">
                                      <p:cBhvr>
                                        <p:cTn id="23" dur="2000" fill="hold"/>
                                        <p:tgtEl>
                                          <p:spTgt spid="5126">
                                            <p:txEl>
                                              <p:pRg st="5" end="5"/>
                                            </p:txEl>
                                          </p:spTgt>
                                        </p:tgtEl>
                                        <p:attrNameLst>
                                          <p:attrName>ppt_w</p:attrName>
                                        </p:attrNameLst>
                                      </p:cBhvr>
                                      <p:tavLst>
                                        <p:tav tm="0">
                                          <p:val>
                                            <p:strVal val="#ppt_w+.3"/>
                                          </p:val>
                                        </p:tav>
                                        <p:tav tm="100000">
                                          <p:val>
                                            <p:strVal val="#ppt_w"/>
                                          </p:val>
                                        </p:tav>
                                      </p:tavLst>
                                    </p:anim>
                                    <p:anim calcmode="lin" valueType="num">
                                      <p:cBhvr>
                                        <p:cTn id="24" dur="2000" fill="hold"/>
                                        <p:tgtEl>
                                          <p:spTgt spid="5126">
                                            <p:txEl>
                                              <p:pRg st="5" end="5"/>
                                            </p:txEl>
                                          </p:spTgt>
                                        </p:tgtEl>
                                        <p:attrNameLst>
                                          <p:attrName>ppt_h</p:attrName>
                                        </p:attrNameLst>
                                      </p:cBhvr>
                                      <p:tavLst>
                                        <p:tav tm="0">
                                          <p:val>
                                            <p:strVal val="#ppt_h"/>
                                          </p:val>
                                        </p:tav>
                                        <p:tav tm="100000">
                                          <p:val>
                                            <p:strVal val="#ppt_h"/>
                                          </p:val>
                                        </p:tav>
                                      </p:tavLst>
                                    </p:anim>
                                    <p:animEffect transition="in" filter="fade">
                                      <p:cBhvr>
                                        <p:cTn id="25" dur="2000"/>
                                        <p:tgtEl>
                                          <p:spTgt spid="5126">
                                            <p:txEl>
                                              <p:pRg st="5" end="5"/>
                                            </p:txEl>
                                          </p:spTgt>
                                        </p:tgtEl>
                                      </p:cBhvr>
                                    </p:animEffect>
                                  </p:childTnLst>
                                </p:cTn>
                              </p:par>
                            </p:childTnLst>
                          </p:cTn>
                        </p:par>
                        <p:par>
                          <p:cTn id="26" fill="hold">
                            <p:stCondLst>
                              <p:cond delay="8000"/>
                            </p:stCondLst>
                            <p:childTnLst>
                              <p:par>
                                <p:cTn id="27" presetID="1" presetClass="mediacall" presetSubtype="0" fill="hold" nodeType="afterEffect">
                                  <p:stCondLst>
                                    <p:cond delay="0"/>
                                  </p:stCondLst>
                                  <p:childTnLst>
                                    <p:cmd type="call" cmd="playFrom(0.0)">
                                      <p:cBhvr>
                                        <p:cTn id="28" dur="187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51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0" y="0"/>
            <a:ext cx="10160000" cy="8274573"/>
          </a:xfrm>
          <a:prstGeom prst="rect">
            <a:avLst/>
          </a:prstGeom>
          <a:noFill/>
          <a:ln w="9525">
            <a:noFill/>
            <a:miter lim="800000"/>
            <a:headEnd/>
            <a:tailEnd/>
          </a:ln>
        </p:spPr>
        <p:txBody>
          <a:bodyPr wrap="square" lIns="0" tIns="0" rIns="0" bIns="0">
            <a:spAutoFit/>
          </a:bodyPr>
          <a:lstStyle/>
          <a:p>
            <a:pPr algn="ctr">
              <a:lnSpc>
                <a:spcPct val="95000"/>
              </a:lnSpc>
            </a:pPr>
            <a:r>
              <a:rPr lang="en-US" sz="4000" b="1" dirty="0">
                <a:solidFill>
                  <a:schemeClr val="bg2">
                    <a:lumMod val="75000"/>
                  </a:schemeClr>
                </a:solidFill>
                <a:latin typeface="+mj-lt"/>
              </a:rPr>
              <a:t> </a:t>
            </a:r>
            <a:endParaRPr lang="en-US" sz="4000" b="1" dirty="0" smtClean="0">
              <a:solidFill>
                <a:schemeClr val="bg2">
                  <a:lumMod val="75000"/>
                </a:schemeClr>
              </a:solidFill>
              <a:latin typeface="+mj-lt"/>
            </a:endParaRPr>
          </a:p>
          <a:p>
            <a:pPr algn="ctr">
              <a:lnSpc>
                <a:spcPct val="95000"/>
              </a:lnSpc>
            </a:pPr>
            <a:r>
              <a:rPr lang="en-US" sz="4000" b="1" dirty="0" smtClean="0">
                <a:solidFill>
                  <a:schemeClr val="bg2">
                    <a:lumMod val="75000"/>
                  </a:schemeClr>
                </a:solidFill>
                <a:latin typeface="+mj-lt"/>
              </a:rPr>
              <a:t>CHI </a:t>
            </a:r>
            <a:r>
              <a:rPr lang="en-US" sz="4000" b="1" dirty="0">
                <a:solidFill>
                  <a:schemeClr val="bg2">
                    <a:lumMod val="75000"/>
                  </a:schemeClr>
                </a:solidFill>
                <a:latin typeface="+mj-lt"/>
              </a:rPr>
              <a:t>Self </a:t>
            </a:r>
            <a:r>
              <a:rPr lang="en-US" sz="4000" b="1" dirty="0" smtClean="0">
                <a:solidFill>
                  <a:schemeClr val="bg2">
                    <a:lumMod val="75000"/>
                  </a:schemeClr>
                </a:solidFill>
                <a:latin typeface="+mj-lt"/>
              </a:rPr>
              <a:t>Care is simple effective program</a:t>
            </a:r>
          </a:p>
          <a:p>
            <a:pPr algn="ctr">
              <a:lnSpc>
                <a:spcPct val="95000"/>
              </a:lnSpc>
            </a:pPr>
            <a:r>
              <a:rPr lang="en-US" sz="4000" b="1" dirty="0" smtClean="0">
                <a:solidFill>
                  <a:schemeClr val="bg2">
                    <a:lumMod val="75000"/>
                  </a:schemeClr>
                </a:solidFill>
                <a:latin typeface="+mj-lt"/>
              </a:rPr>
              <a:t> that provides:</a:t>
            </a:r>
          </a:p>
          <a:p>
            <a:pPr>
              <a:lnSpc>
                <a:spcPct val="95000"/>
              </a:lnSpc>
            </a:pPr>
            <a:endParaRPr lang="en-US" sz="1100" b="1" dirty="0" smtClean="0">
              <a:latin typeface="+mj-lt"/>
            </a:endParaRPr>
          </a:p>
          <a:p>
            <a:pPr marL="742943" indent="-742943">
              <a:lnSpc>
                <a:spcPct val="95000"/>
              </a:lnSpc>
              <a:buFont typeface="+mj-lt"/>
              <a:buAutoNum type="arabicPeriod"/>
            </a:pPr>
            <a:r>
              <a:rPr lang="en-US" sz="3600" b="1" dirty="0" smtClean="0">
                <a:latin typeface="+mj-lt"/>
              </a:rPr>
              <a:t>Immediate relief from stress and anxiety </a:t>
            </a:r>
          </a:p>
          <a:p>
            <a:pPr marL="742943" indent="-742943">
              <a:lnSpc>
                <a:spcPct val="95000"/>
              </a:lnSpc>
              <a:buFont typeface="+mj-lt"/>
              <a:buAutoNum type="arabicPeriod"/>
            </a:pPr>
            <a:endParaRPr lang="en-US" sz="800" b="1" dirty="0" smtClean="0">
              <a:latin typeface="+mj-lt"/>
            </a:endParaRPr>
          </a:p>
          <a:p>
            <a:pPr marL="742943" indent="-742943">
              <a:lnSpc>
                <a:spcPct val="95000"/>
              </a:lnSpc>
              <a:buFont typeface="+mj-lt"/>
              <a:buAutoNum type="arabicPeriod"/>
            </a:pPr>
            <a:r>
              <a:rPr lang="en-US" sz="3600" b="1" dirty="0" smtClean="0">
                <a:latin typeface="+mj-lt"/>
              </a:rPr>
              <a:t> Support &amp; Coaching</a:t>
            </a:r>
          </a:p>
          <a:p>
            <a:pPr marL="742943" indent="-742943">
              <a:lnSpc>
                <a:spcPct val="95000"/>
              </a:lnSpc>
              <a:buFont typeface="+mj-lt"/>
              <a:buAutoNum type="arabicPeriod"/>
            </a:pPr>
            <a:endParaRPr lang="en-US" sz="800" b="1" dirty="0" smtClean="0">
              <a:latin typeface="+mj-lt"/>
            </a:endParaRPr>
          </a:p>
          <a:p>
            <a:pPr marL="742943" indent="-742943">
              <a:lnSpc>
                <a:spcPct val="95000"/>
              </a:lnSpc>
              <a:buFont typeface="+mj-lt"/>
              <a:buAutoNum type="arabicPeriod"/>
            </a:pPr>
            <a:r>
              <a:rPr lang="en-US" sz="3600" b="1" dirty="0" smtClean="0">
                <a:latin typeface="+mj-lt"/>
              </a:rPr>
              <a:t>Training in skills that can be used daily to  increase:</a:t>
            </a:r>
          </a:p>
          <a:p>
            <a:pPr marL="742943" indent="-742943">
              <a:lnSpc>
                <a:spcPct val="95000"/>
              </a:lnSpc>
              <a:buFont typeface="+mj-lt"/>
              <a:buAutoNum type="arabicPeriod"/>
            </a:pPr>
            <a:endParaRPr lang="en-US" sz="1100" b="1" dirty="0" smtClean="0">
              <a:latin typeface="+mj-lt"/>
            </a:endParaRPr>
          </a:p>
          <a:p>
            <a:pPr marL="1657333" lvl="2" indent="-742943">
              <a:lnSpc>
                <a:spcPct val="95000"/>
              </a:lnSpc>
              <a:buFont typeface="Wingdings" pitchFamily="2" charset="2"/>
              <a:buChar char="v"/>
            </a:pPr>
            <a:r>
              <a:rPr lang="en-US" sz="3200" b="1" dirty="0" smtClean="0">
                <a:latin typeface="+mj-lt"/>
              </a:rPr>
              <a:t> Compassionate Self –Awareness</a:t>
            </a:r>
          </a:p>
          <a:p>
            <a:pPr marL="1657333" lvl="2" indent="-742943">
              <a:lnSpc>
                <a:spcPct val="95000"/>
              </a:lnSpc>
              <a:buFont typeface="Wingdings" pitchFamily="2" charset="2"/>
              <a:buChar char="v"/>
            </a:pPr>
            <a:endParaRPr lang="en-US" sz="900" b="1" dirty="0" smtClean="0">
              <a:latin typeface="+mj-lt"/>
            </a:endParaRPr>
          </a:p>
          <a:p>
            <a:pPr marL="1657333" lvl="2" indent="-742943">
              <a:lnSpc>
                <a:spcPct val="95000"/>
              </a:lnSpc>
              <a:buFont typeface="Wingdings" pitchFamily="2" charset="2"/>
              <a:buChar char="v"/>
            </a:pPr>
            <a:r>
              <a:rPr lang="en-US" sz="3200" b="1" dirty="0" smtClean="0">
                <a:latin typeface="+mj-lt"/>
              </a:rPr>
              <a:t> Emotional, Mental &amp; Energetic Balance</a:t>
            </a:r>
          </a:p>
          <a:p>
            <a:pPr marL="1657333" lvl="2" indent="-742943">
              <a:lnSpc>
                <a:spcPct val="95000"/>
              </a:lnSpc>
              <a:buFont typeface="Wingdings" pitchFamily="2" charset="2"/>
              <a:buChar char="v"/>
            </a:pPr>
            <a:endParaRPr lang="en-US" sz="1000" b="1" dirty="0" smtClean="0">
              <a:latin typeface="+mj-lt"/>
            </a:endParaRPr>
          </a:p>
          <a:p>
            <a:pPr marL="1657333" lvl="2" indent="-742943">
              <a:lnSpc>
                <a:spcPct val="95000"/>
              </a:lnSpc>
              <a:buFont typeface="Wingdings" pitchFamily="2" charset="2"/>
              <a:buChar char="v"/>
            </a:pPr>
            <a:r>
              <a:rPr lang="en-US" sz="3200" b="1" dirty="0" smtClean="0">
                <a:latin typeface="+mj-lt"/>
              </a:rPr>
              <a:t> Relaxation and Ease.</a:t>
            </a:r>
            <a:endParaRPr lang="en-US" sz="3200" dirty="0" smtClean="0">
              <a:solidFill>
                <a:srgbClr val="FFFFFF"/>
              </a:solidFill>
              <a:latin typeface="+mj-lt"/>
            </a:endParaRPr>
          </a:p>
          <a:p>
            <a:pPr algn="ctr">
              <a:lnSpc>
                <a:spcPct val="95000"/>
              </a:lnSpc>
            </a:pPr>
            <a:endParaRPr lang="en-US" sz="4000" b="1" dirty="0" smtClean="0">
              <a:solidFill>
                <a:schemeClr val="bg1"/>
              </a:solidFill>
              <a:latin typeface="Georgia" pitchFamily="18" charset="0"/>
            </a:endParaRPr>
          </a:p>
          <a:p>
            <a:pPr algn="ctr">
              <a:lnSpc>
                <a:spcPct val="95000"/>
              </a:lnSpc>
            </a:pPr>
            <a:endParaRPr lang="en-US" sz="3700" dirty="0">
              <a:solidFill>
                <a:schemeClr val="bg1"/>
              </a:solidFill>
              <a:latin typeface="Georgia" pitchFamily="18" charset="0"/>
            </a:endParaRPr>
          </a:p>
        </p:txBody>
      </p:sp>
      <p:sp>
        <p:nvSpPr>
          <p:cNvPr id="7176" name="Text Box 8"/>
          <p:cNvSpPr txBox="1">
            <a:spLocks noChangeArrowheads="1"/>
          </p:cNvSpPr>
          <p:nvPr/>
        </p:nvSpPr>
        <p:spPr bwMode="auto">
          <a:xfrm>
            <a:off x="4546601" y="2917826"/>
            <a:ext cx="5105400" cy="409343"/>
          </a:xfrm>
          <a:prstGeom prst="rect">
            <a:avLst/>
          </a:prstGeom>
          <a:noFill/>
          <a:ln w="9525">
            <a:noFill/>
            <a:miter lim="800000"/>
            <a:headEnd/>
            <a:tailEnd/>
          </a:ln>
        </p:spPr>
        <p:txBody>
          <a:bodyPr wrap="square" lIns="0" tIns="0" rIns="0" bIns="0">
            <a:spAutoFit/>
          </a:bodyPr>
          <a:lstStyle/>
          <a:p>
            <a:pPr lvl="1" indent="-342897">
              <a:lnSpc>
                <a:spcPct val="95000"/>
              </a:lnSpc>
              <a:buClr>
                <a:srgbClr val="FFFFFF"/>
              </a:buClr>
              <a:buSzPct val="100000"/>
            </a:pPr>
            <a:r>
              <a:rPr lang="en-US" sz="2800" b="1" dirty="0">
                <a:latin typeface="Georgia" pitchFamily="18" charset="0"/>
              </a:rPr>
              <a:t>	</a:t>
            </a:r>
            <a:endParaRPr lang="en-US" sz="2700" dirty="0">
              <a:solidFill>
                <a:srgbClr val="FFFFFF"/>
              </a:solidFill>
              <a:latin typeface="Georgia" pitchFamily="18" charset="0"/>
            </a:endParaRPr>
          </a:p>
        </p:txBody>
      </p:sp>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4927600" y="3657600"/>
            <a:ext cx="304800" cy="304800"/>
          </a:xfrm>
          <a:prstGeom prst="rect">
            <a:avLst/>
          </a:prstGeom>
        </p:spPr>
      </p:pic>
      <p:pic>
        <p:nvPicPr>
          <p:cNvPr id="5" name="~PP139.WAV">
            <a:hlinkClick r:id="" action="ppaction://media"/>
          </p:cNvPr>
          <p:cNvPicPr>
            <a:picLocks noRot="1" noChangeAspect="1"/>
          </p:cNvPicPr>
          <p:nvPr>
            <a:wavAudioFile r:embed="rId2" name="~PP139.WAV"/>
          </p:nvPr>
        </p:nvPicPr>
        <p:blipFill>
          <a:blip r:embed="rId6" cstate="print"/>
          <a:stretch>
            <a:fillRect/>
          </a:stretch>
        </p:blipFill>
        <p:spPr>
          <a:xfrm>
            <a:off x="9696450" y="7156450"/>
            <a:ext cx="304800" cy="304800"/>
          </a:xfrm>
          <a:prstGeom prst="rect">
            <a:avLst/>
          </a:prstGeom>
        </p:spPr>
      </p:pic>
    </p:spTree>
  </p:cSld>
  <p:clrMapOvr>
    <a:masterClrMapping/>
  </p:clrMapOvr>
  <p:transition advTm="198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2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5"/>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33400"/>
            <a:ext cx="9144000" cy="1270000"/>
          </a:xfrm>
        </p:spPr>
        <p:txBody>
          <a:bodyPr/>
          <a:lstStyle/>
          <a:p>
            <a:r>
              <a:rPr lang="en-US" dirty="0" smtClean="0"/>
              <a:t>CHI Self Care Components</a:t>
            </a:r>
            <a:endParaRPr lang="en-US" dirty="0"/>
          </a:p>
        </p:txBody>
      </p:sp>
      <p:sp>
        <p:nvSpPr>
          <p:cNvPr id="3" name="Content Placeholder 2"/>
          <p:cNvSpPr>
            <a:spLocks noGrp="1"/>
          </p:cNvSpPr>
          <p:nvPr>
            <p:ph idx="1"/>
          </p:nvPr>
        </p:nvSpPr>
        <p:spPr>
          <a:xfrm>
            <a:off x="508000" y="1828800"/>
            <a:ext cx="9144000" cy="5257800"/>
          </a:xfrm>
        </p:spPr>
        <p:txBody>
          <a:bodyPr>
            <a:normAutofit fontScale="92500" lnSpcReduction="20000"/>
          </a:bodyPr>
          <a:lstStyle/>
          <a:p>
            <a:r>
              <a:rPr lang="en-US" dirty="0" smtClean="0">
                <a:solidFill>
                  <a:schemeClr val="bg1"/>
                </a:solidFill>
                <a:latin typeface="+mj-lt"/>
              </a:rPr>
              <a:t>A seven point ear acupressure protocol using seeds or gold beads, taped to the ear  for 3-7 days</a:t>
            </a:r>
          </a:p>
          <a:p>
            <a:endParaRPr lang="en-US" sz="1200" dirty="0" smtClean="0">
              <a:solidFill>
                <a:schemeClr val="bg1"/>
              </a:solidFill>
              <a:latin typeface="+mj-lt"/>
            </a:endParaRPr>
          </a:p>
          <a:p>
            <a:r>
              <a:rPr lang="en-US" dirty="0" smtClean="0">
                <a:solidFill>
                  <a:schemeClr val="bg1"/>
                </a:solidFill>
                <a:latin typeface="+mj-lt"/>
              </a:rPr>
              <a:t>Awareness of location and function of points</a:t>
            </a:r>
          </a:p>
          <a:p>
            <a:endParaRPr lang="en-US" sz="1200" dirty="0" smtClean="0">
              <a:solidFill>
                <a:schemeClr val="bg1"/>
              </a:solidFill>
              <a:latin typeface="+mj-lt"/>
            </a:endParaRPr>
          </a:p>
          <a:p>
            <a:r>
              <a:rPr lang="en-US" dirty="0" smtClean="0">
                <a:solidFill>
                  <a:schemeClr val="bg1"/>
                </a:solidFill>
                <a:latin typeface="+mj-lt"/>
              </a:rPr>
              <a:t> Daily Tranquil Moments, sitting quietly, grounded</a:t>
            </a:r>
          </a:p>
          <a:p>
            <a:pPr>
              <a:buNone/>
            </a:pPr>
            <a:endParaRPr lang="en-US" dirty="0" smtClean="0">
              <a:solidFill>
                <a:schemeClr val="bg1"/>
              </a:solidFill>
              <a:latin typeface="+mj-lt"/>
            </a:endParaRPr>
          </a:p>
          <a:p>
            <a:r>
              <a:rPr lang="en-US" dirty="0" smtClean="0">
                <a:solidFill>
                  <a:schemeClr val="bg1"/>
                </a:solidFill>
                <a:latin typeface="+mj-lt"/>
              </a:rPr>
              <a:t>Breathing Deeply- taking-time and space for the breath</a:t>
            </a:r>
          </a:p>
          <a:p>
            <a:endParaRPr lang="en-US" dirty="0" smtClean="0">
              <a:solidFill>
                <a:schemeClr val="bg1"/>
              </a:solidFill>
              <a:latin typeface="+mj-lt"/>
            </a:endParaRPr>
          </a:p>
          <a:p>
            <a:r>
              <a:rPr lang="en-US" dirty="0" smtClean="0">
                <a:solidFill>
                  <a:schemeClr val="bg1"/>
                </a:solidFill>
                <a:latin typeface="+mj-lt"/>
              </a:rPr>
              <a:t>Presencing:  Compassionate Self Awareness or Watchfulness</a:t>
            </a:r>
            <a:endParaRPr lang="en-US" dirty="0">
              <a:solidFill>
                <a:schemeClr val="bg1"/>
              </a:solidFill>
              <a:latin typeface="+mj-lt"/>
            </a:endParaRPr>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810000"/>
            <a:ext cx="304800" cy="304800"/>
          </a:xfrm>
          <a:prstGeom prst="rect">
            <a:avLst/>
          </a:prstGeom>
        </p:spPr>
      </p:pic>
    </p:spTree>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ext Box 8"/>
          <p:cNvSpPr txBox="1">
            <a:spLocks noChangeArrowheads="1"/>
          </p:cNvSpPr>
          <p:nvPr/>
        </p:nvSpPr>
        <p:spPr bwMode="auto">
          <a:xfrm>
            <a:off x="736600" y="2819400"/>
            <a:ext cx="3821113" cy="1330364"/>
          </a:xfrm>
          <a:prstGeom prst="rect">
            <a:avLst/>
          </a:prstGeom>
          <a:noFill/>
          <a:ln w="9525">
            <a:noFill/>
            <a:miter lim="800000"/>
            <a:headEnd/>
            <a:tailEnd/>
          </a:ln>
        </p:spPr>
        <p:txBody>
          <a:bodyPr wrap="square" lIns="0" tIns="0" rIns="0" bIns="0" anchor="ctr">
            <a:spAutoFit/>
          </a:bodyPr>
          <a:lstStyle/>
          <a:p>
            <a:pPr>
              <a:lnSpc>
                <a:spcPct val="95000"/>
              </a:lnSpc>
            </a:pPr>
            <a:r>
              <a:rPr lang="en-US" sz="2700" dirty="0">
                <a:solidFill>
                  <a:srgbClr val="000000"/>
                </a:solidFill>
                <a:latin typeface="Georgia" pitchFamily="18" charset="0"/>
              </a:rPr>
              <a:t>             </a:t>
            </a:r>
            <a:r>
              <a:rPr lang="en-US" sz="3200" b="1" dirty="0">
                <a:solidFill>
                  <a:srgbClr val="000000"/>
                </a:solidFill>
                <a:latin typeface="+mj-lt"/>
              </a:rPr>
              <a:t> </a:t>
            </a:r>
            <a:endParaRPr lang="en-US" sz="3200" b="1" dirty="0" smtClean="0">
              <a:solidFill>
                <a:srgbClr val="000000"/>
              </a:solidFill>
              <a:latin typeface="+mj-lt"/>
            </a:endParaRPr>
          </a:p>
          <a:p>
            <a:pPr algn="ctr">
              <a:lnSpc>
                <a:spcPct val="95000"/>
              </a:lnSpc>
            </a:pPr>
            <a:r>
              <a:rPr lang="en-US" sz="3200" b="1" dirty="0" smtClean="0">
                <a:solidFill>
                  <a:schemeClr val="bg1"/>
                </a:solidFill>
                <a:latin typeface="+mj-lt"/>
              </a:rPr>
              <a:t>AWARENESS</a:t>
            </a:r>
            <a:r>
              <a:rPr lang="en-US" sz="3200" b="1" dirty="0" smtClean="0">
                <a:solidFill>
                  <a:srgbClr val="000000"/>
                </a:solidFill>
                <a:latin typeface="+mj-lt"/>
              </a:rPr>
              <a:t> </a:t>
            </a:r>
            <a:r>
              <a:rPr lang="en-US" sz="3200" b="1" dirty="0">
                <a:solidFill>
                  <a:srgbClr val="000000"/>
                </a:solidFill>
                <a:latin typeface="+mj-lt"/>
              </a:rPr>
              <a:t/>
            </a:r>
            <a:br>
              <a:rPr lang="en-US" sz="3200" b="1" dirty="0">
                <a:solidFill>
                  <a:srgbClr val="000000"/>
                </a:solidFill>
                <a:latin typeface="+mj-lt"/>
              </a:rPr>
            </a:br>
            <a:r>
              <a:rPr lang="en-US" sz="2700" dirty="0">
                <a:solidFill>
                  <a:srgbClr val="000000"/>
                </a:solidFill>
                <a:latin typeface="Georgia" pitchFamily="18" charset="0"/>
              </a:rPr>
              <a:t>    </a:t>
            </a:r>
          </a:p>
        </p:txBody>
      </p:sp>
      <p:sp>
        <p:nvSpPr>
          <p:cNvPr id="6153" name="Text Box 9"/>
          <p:cNvSpPr txBox="1">
            <a:spLocks noChangeArrowheads="1"/>
          </p:cNvSpPr>
          <p:nvPr/>
        </p:nvSpPr>
        <p:spPr bwMode="auto">
          <a:xfrm>
            <a:off x="6338888" y="3276600"/>
            <a:ext cx="2932112" cy="467820"/>
          </a:xfrm>
          <a:prstGeom prst="rect">
            <a:avLst/>
          </a:prstGeom>
          <a:noFill/>
          <a:ln w="9525">
            <a:noFill/>
            <a:miter lim="800000"/>
            <a:headEnd/>
            <a:tailEnd/>
          </a:ln>
        </p:spPr>
        <p:txBody>
          <a:bodyPr wrap="square" lIns="0" tIns="0" rIns="0" bIns="0">
            <a:spAutoFit/>
          </a:bodyPr>
          <a:lstStyle/>
          <a:p>
            <a:pPr>
              <a:lnSpc>
                <a:spcPct val="95000"/>
              </a:lnSpc>
            </a:pPr>
            <a:r>
              <a:rPr lang="en-US" sz="3200" b="1" dirty="0">
                <a:solidFill>
                  <a:schemeClr val="bg1"/>
                </a:solidFill>
                <a:latin typeface="+mj-lt"/>
              </a:rPr>
              <a:t>PRESENCE</a:t>
            </a:r>
          </a:p>
        </p:txBody>
      </p:sp>
      <p:sp>
        <p:nvSpPr>
          <p:cNvPr id="6154" name="Text Box 10"/>
          <p:cNvSpPr txBox="1">
            <a:spLocks noChangeArrowheads="1"/>
          </p:cNvSpPr>
          <p:nvPr/>
        </p:nvSpPr>
        <p:spPr bwMode="auto">
          <a:xfrm>
            <a:off x="584200" y="0"/>
            <a:ext cx="8915400" cy="2075953"/>
          </a:xfrm>
          <a:prstGeom prst="rect">
            <a:avLst/>
          </a:prstGeom>
          <a:noFill/>
          <a:ln w="9525">
            <a:noFill/>
            <a:miter lim="800000"/>
            <a:headEnd/>
            <a:tailEnd/>
          </a:ln>
        </p:spPr>
        <p:txBody>
          <a:bodyPr wrap="square" lIns="0" tIns="0" rIns="0" bIns="0">
            <a:spAutoFit/>
          </a:bodyPr>
          <a:lstStyle/>
          <a:p>
            <a:pPr algn="ctr">
              <a:lnSpc>
                <a:spcPct val="95000"/>
              </a:lnSpc>
            </a:pPr>
            <a:r>
              <a:rPr lang="en-US" sz="4000" b="1" dirty="0" smtClean="0">
                <a:solidFill>
                  <a:srgbClr val="FFFFFF"/>
                </a:solidFill>
                <a:latin typeface="+mj-lt"/>
              </a:rPr>
              <a:t>YOU ARE THE BEING BEHIND THE DOING</a:t>
            </a:r>
          </a:p>
          <a:p>
            <a:pPr algn="ctr">
              <a:lnSpc>
                <a:spcPct val="95000"/>
              </a:lnSpc>
            </a:pPr>
            <a:endParaRPr lang="en-US" sz="800" dirty="0" smtClean="0">
              <a:solidFill>
                <a:schemeClr val="bg1"/>
              </a:solidFill>
              <a:latin typeface="+mj-lt"/>
            </a:endParaRPr>
          </a:p>
          <a:p>
            <a:pPr algn="ctr">
              <a:lnSpc>
                <a:spcPct val="95000"/>
              </a:lnSpc>
            </a:pPr>
            <a:r>
              <a:rPr lang="en-US" sz="2700" dirty="0" smtClean="0">
                <a:solidFill>
                  <a:schemeClr val="bg1"/>
                </a:solidFill>
                <a:latin typeface="+mj-lt"/>
              </a:rPr>
              <a:t>You </a:t>
            </a:r>
            <a:r>
              <a:rPr lang="en-US" sz="2700" dirty="0">
                <a:solidFill>
                  <a:schemeClr val="bg1"/>
                </a:solidFill>
                <a:latin typeface="+mj-lt"/>
              </a:rPr>
              <a:t>ARE pure </a:t>
            </a:r>
            <a:r>
              <a:rPr lang="en-US" sz="2700" dirty="0" smtClean="0">
                <a:solidFill>
                  <a:schemeClr val="bg1"/>
                </a:solidFill>
                <a:latin typeface="+mj-lt"/>
              </a:rPr>
              <a:t>consciousness</a:t>
            </a:r>
            <a:endParaRPr lang="en-US" dirty="0">
              <a:solidFill>
                <a:schemeClr val="bg1"/>
              </a:solidFill>
              <a:latin typeface="+mj-lt"/>
            </a:endParaRPr>
          </a:p>
          <a:p>
            <a:pPr algn="ctr">
              <a:lnSpc>
                <a:spcPct val="95000"/>
              </a:lnSpc>
            </a:pPr>
            <a:r>
              <a:rPr lang="en-US" sz="2700" dirty="0" smtClean="0">
                <a:solidFill>
                  <a:schemeClr val="bg1"/>
                </a:solidFill>
                <a:latin typeface="+mj-lt"/>
              </a:rPr>
              <a:t>You </a:t>
            </a:r>
            <a:r>
              <a:rPr lang="en-US" sz="2700" dirty="0">
                <a:solidFill>
                  <a:schemeClr val="bg1"/>
                </a:solidFill>
                <a:latin typeface="+mj-lt"/>
              </a:rPr>
              <a:t>HAVE a body, a mind, a </a:t>
            </a:r>
            <a:r>
              <a:rPr lang="en-US" sz="2700" dirty="0" smtClean="0">
                <a:solidFill>
                  <a:schemeClr val="bg1"/>
                </a:solidFill>
                <a:latin typeface="+mj-lt"/>
              </a:rPr>
              <a:t>biography,</a:t>
            </a:r>
            <a:endParaRPr lang="en-US" sz="2700" dirty="0">
              <a:solidFill>
                <a:schemeClr val="bg1"/>
              </a:solidFill>
              <a:latin typeface="+mj-lt"/>
            </a:endParaRPr>
          </a:p>
        </p:txBody>
      </p:sp>
      <p:sp>
        <p:nvSpPr>
          <p:cNvPr id="6155" name="Text Box 11"/>
          <p:cNvSpPr txBox="1">
            <a:spLocks noChangeArrowheads="1"/>
          </p:cNvSpPr>
          <p:nvPr/>
        </p:nvSpPr>
        <p:spPr bwMode="auto">
          <a:xfrm>
            <a:off x="5308601" y="3657601"/>
            <a:ext cx="4311650" cy="3494033"/>
          </a:xfrm>
          <a:prstGeom prst="rect">
            <a:avLst/>
          </a:prstGeom>
          <a:noFill/>
          <a:ln w="9525">
            <a:noFill/>
            <a:miter lim="800000"/>
            <a:headEnd/>
            <a:tailEnd/>
          </a:ln>
        </p:spPr>
        <p:txBody>
          <a:bodyPr lIns="0" tIns="0" rIns="0" bIns="0">
            <a:spAutoFit/>
          </a:bodyPr>
          <a:lstStyle/>
          <a:p>
            <a:pPr lvl="1" indent="-342897" algn="ctr">
              <a:lnSpc>
                <a:spcPct val="95000"/>
              </a:lnSpc>
              <a:buClr>
                <a:srgbClr val="FFFFFF"/>
              </a:buClr>
              <a:buSzPct val="100000"/>
            </a:pPr>
            <a:endParaRPr lang="en-US" sz="3200" dirty="0" smtClean="0">
              <a:solidFill>
                <a:srgbClr val="FFFFFF"/>
              </a:solidFill>
              <a:latin typeface="Georgia" pitchFamily="18" charset="0"/>
            </a:endParaRPr>
          </a:p>
          <a:p>
            <a:pPr lvl="1" indent="-342897" algn="ctr">
              <a:lnSpc>
                <a:spcPct val="95000"/>
              </a:lnSpc>
              <a:buClr>
                <a:srgbClr val="FFFFFF"/>
              </a:buClr>
              <a:buSzPct val="100000"/>
            </a:pPr>
            <a:r>
              <a:rPr lang="en-US" sz="3600" b="1" dirty="0" smtClean="0">
                <a:solidFill>
                  <a:srgbClr val="FFFFFF"/>
                </a:solidFill>
                <a:latin typeface="+mj-lt"/>
              </a:rPr>
              <a:t> </a:t>
            </a:r>
            <a:r>
              <a:rPr lang="en-US" sz="3600" b="1" dirty="0">
                <a:solidFill>
                  <a:srgbClr val="FFFFFF"/>
                </a:solidFill>
                <a:latin typeface="+mj-lt"/>
              </a:rPr>
              <a:t>Presence </a:t>
            </a:r>
            <a:endParaRPr lang="en-US" sz="3600" b="1" dirty="0" smtClean="0">
              <a:solidFill>
                <a:srgbClr val="FFFFFF"/>
              </a:solidFill>
              <a:latin typeface="+mj-lt"/>
            </a:endParaRPr>
          </a:p>
          <a:p>
            <a:pPr lvl="1" indent="-342897" algn="ctr">
              <a:lnSpc>
                <a:spcPct val="95000"/>
              </a:lnSpc>
              <a:buClr>
                <a:srgbClr val="FFFFFF"/>
              </a:buClr>
              <a:buSzPct val="100000"/>
            </a:pPr>
            <a:r>
              <a:rPr lang="en-US" sz="3600" b="1" dirty="0" smtClean="0">
                <a:solidFill>
                  <a:srgbClr val="FFFFFF"/>
                </a:solidFill>
                <a:latin typeface="+mj-lt"/>
              </a:rPr>
              <a:t>can </a:t>
            </a:r>
            <a:r>
              <a:rPr lang="en-US" sz="3600" b="1" dirty="0">
                <a:solidFill>
                  <a:srgbClr val="FFFFFF"/>
                </a:solidFill>
                <a:latin typeface="+mj-lt"/>
              </a:rPr>
              <a:t>dissolve the Unconscious </a:t>
            </a:r>
            <a:r>
              <a:rPr lang="en-US" sz="3600" b="1" dirty="0" smtClean="0">
                <a:solidFill>
                  <a:srgbClr val="FFFFFF"/>
                </a:solidFill>
                <a:latin typeface="+mj-lt"/>
              </a:rPr>
              <a:t>Past</a:t>
            </a:r>
          </a:p>
          <a:p>
            <a:pPr lvl="1" indent="-342897" algn="ctr">
              <a:lnSpc>
                <a:spcPct val="95000"/>
              </a:lnSpc>
              <a:buClr>
                <a:srgbClr val="FFFFFF"/>
              </a:buClr>
              <a:buSzPct val="100000"/>
            </a:pPr>
            <a:r>
              <a:rPr lang="en-US" sz="3600" b="1" dirty="0" smtClean="0">
                <a:solidFill>
                  <a:srgbClr val="FFFFFF"/>
                </a:solidFill>
                <a:latin typeface="+mj-lt"/>
              </a:rPr>
              <a:t> </a:t>
            </a:r>
            <a:r>
              <a:rPr lang="en-US" sz="3600" b="1" dirty="0">
                <a:solidFill>
                  <a:srgbClr val="FFFFFF"/>
                </a:solidFill>
                <a:latin typeface="+mj-lt"/>
              </a:rPr>
              <a:t>in you</a:t>
            </a:r>
            <a:endParaRPr lang="en-US" sz="3600" b="1" dirty="0">
              <a:latin typeface="+mj-lt"/>
            </a:endParaRPr>
          </a:p>
          <a:p>
            <a:pPr>
              <a:lnSpc>
                <a:spcPct val="95000"/>
              </a:lnSpc>
            </a:pPr>
            <a:r>
              <a:rPr lang="en-US" sz="2700" dirty="0">
                <a:solidFill>
                  <a:srgbClr val="000000"/>
                </a:solidFill>
                <a:latin typeface="Georgia" pitchFamily="18" charset="0"/>
              </a:rPr>
              <a:t> </a:t>
            </a:r>
          </a:p>
        </p:txBody>
      </p:sp>
      <p:sp>
        <p:nvSpPr>
          <p:cNvPr id="4107" name="Text Box 14"/>
          <p:cNvSpPr txBox="1">
            <a:spLocks noChangeArrowheads="1"/>
          </p:cNvSpPr>
          <p:nvPr/>
        </p:nvSpPr>
        <p:spPr bwMode="auto">
          <a:xfrm>
            <a:off x="431800" y="304801"/>
            <a:ext cx="8859838" cy="1578894"/>
          </a:xfrm>
          <a:prstGeom prst="rect">
            <a:avLst/>
          </a:prstGeom>
          <a:noFill/>
          <a:ln w="9525">
            <a:noFill/>
            <a:miter lim="800000"/>
            <a:headEnd/>
            <a:tailEnd/>
          </a:ln>
        </p:spPr>
        <p:txBody>
          <a:bodyPr wrap="square" lIns="0" tIns="0" rIns="0" bIns="0">
            <a:spAutoFit/>
          </a:bodyPr>
          <a:lstStyle/>
          <a:p>
            <a:pPr>
              <a:lnSpc>
                <a:spcPct val="95000"/>
              </a:lnSpc>
            </a:pPr>
            <a:r>
              <a:rPr lang="en-US" sz="2700" dirty="0">
                <a:solidFill>
                  <a:srgbClr val="000000"/>
                </a:solidFill>
                <a:latin typeface="Georgia" pitchFamily="18" charset="0"/>
              </a:rPr>
              <a:t> </a:t>
            </a:r>
            <a:endParaRPr lang="en-US" dirty="0">
              <a:latin typeface="Georgia" pitchFamily="18" charset="0"/>
            </a:endParaRPr>
          </a:p>
          <a:p>
            <a:pPr>
              <a:lnSpc>
                <a:spcPct val="95000"/>
              </a:lnSpc>
            </a:pPr>
            <a:r>
              <a:rPr lang="en-US" sz="2700" dirty="0">
                <a:solidFill>
                  <a:srgbClr val="000000"/>
                </a:solidFill>
                <a:latin typeface="Georgia" pitchFamily="18" charset="0"/>
              </a:rPr>
              <a:t> </a:t>
            </a:r>
            <a:endParaRPr lang="en-US" dirty="0">
              <a:latin typeface="Georgia" pitchFamily="18" charset="0"/>
            </a:endParaRPr>
          </a:p>
          <a:p>
            <a:pPr>
              <a:lnSpc>
                <a:spcPct val="95000"/>
              </a:lnSpc>
            </a:pPr>
            <a:r>
              <a:rPr lang="en-US" sz="2700" dirty="0">
                <a:solidFill>
                  <a:srgbClr val="000000"/>
                </a:solidFill>
                <a:latin typeface="Georgia" pitchFamily="18" charset="0"/>
              </a:rPr>
              <a:t> </a:t>
            </a:r>
            <a:endParaRPr lang="en-US" dirty="0">
              <a:latin typeface="Georgia" pitchFamily="18" charset="0"/>
            </a:endParaRPr>
          </a:p>
          <a:p>
            <a:pPr>
              <a:lnSpc>
                <a:spcPct val="95000"/>
              </a:lnSpc>
            </a:pPr>
            <a:r>
              <a:rPr lang="en-US" sz="2700" dirty="0">
                <a:solidFill>
                  <a:srgbClr val="000000"/>
                </a:solidFill>
                <a:latin typeface="Georgia" pitchFamily="18" charset="0"/>
              </a:rPr>
              <a:t> </a:t>
            </a:r>
          </a:p>
        </p:txBody>
      </p:sp>
      <p:sp>
        <p:nvSpPr>
          <p:cNvPr id="17" name="Rectangle 16"/>
          <p:cNvSpPr>
            <a:spLocks noChangeArrowheads="1"/>
          </p:cNvSpPr>
          <p:nvPr/>
        </p:nvSpPr>
        <p:spPr bwMode="auto">
          <a:xfrm>
            <a:off x="584200" y="3962400"/>
            <a:ext cx="4191000" cy="3600986"/>
          </a:xfrm>
          <a:prstGeom prst="rect">
            <a:avLst/>
          </a:prstGeom>
          <a:noFill/>
          <a:ln w="9525">
            <a:noFill/>
            <a:miter lim="800000"/>
            <a:headEnd/>
            <a:tailEnd/>
          </a:ln>
        </p:spPr>
        <p:txBody>
          <a:bodyPr lIns="91439" tIns="45720" rIns="91439" bIns="45720">
            <a:spAutoFit/>
          </a:bodyPr>
          <a:lstStyle/>
          <a:p>
            <a:pPr lvl="1" indent="-342897" algn="ctr">
              <a:lnSpc>
                <a:spcPct val="95000"/>
              </a:lnSpc>
              <a:buClr>
                <a:srgbClr val="FFFFFF"/>
              </a:buClr>
              <a:buSzPct val="100000"/>
            </a:pPr>
            <a:r>
              <a:rPr lang="en-US" sz="3200" b="1" dirty="0">
                <a:solidFill>
                  <a:srgbClr val="FFFFFF"/>
                </a:solidFill>
                <a:latin typeface="+mj-lt"/>
              </a:rPr>
              <a:t>	</a:t>
            </a:r>
            <a:endParaRPr lang="en-US" sz="3200" b="1" dirty="0" smtClean="0">
              <a:solidFill>
                <a:srgbClr val="FFFFFF"/>
              </a:solidFill>
              <a:latin typeface="+mj-lt"/>
            </a:endParaRPr>
          </a:p>
          <a:p>
            <a:pPr lvl="1" indent="-342897" algn="ctr">
              <a:lnSpc>
                <a:spcPct val="95000"/>
              </a:lnSpc>
              <a:buClr>
                <a:srgbClr val="FFFFFF"/>
              </a:buClr>
              <a:buSzPct val="100000"/>
            </a:pPr>
            <a:r>
              <a:rPr lang="en-US" sz="3600" b="1" dirty="0" smtClean="0">
                <a:solidFill>
                  <a:srgbClr val="FFFFFF"/>
                </a:solidFill>
                <a:latin typeface="+mj-lt"/>
              </a:rPr>
              <a:t>Awareness</a:t>
            </a:r>
          </a:p>
          <a:p>
            <a:pPr lvl="1" indent="-342897" algn="ctr">
              <a:lnSpc>
                <a:spcPct val="95000"/>
              </a:lnSpc>
              <a:buClr>
                <a:srgbClr val="FFFFFF"/>
              </a:buClr>
              <a:buSzPct val="100000"/>
            </a:pPr>
            <a:r>
              <a:rPr lang="en-US" sz="3600" b="1" dirty="0" smtClean="0">
                <a:solidFill>
                  <a:srgbClr val="FFFFFF"/>
                </a:solidFill>
                <a:latin typeface="+mj-lt"/>
              </a:rPr>
              <a:t> </a:t>
            </a:r>
            <a:r>
              <a:rPr lang="en-US" sz="3600" b="1" dirty="0">
                <a:solidFill>
                  <a:srgbClr val="FFFFFF"/>
                </a:solidFill>
                <a:latin typeface="+mj-lt"/>
              </a:rPr>
              <a:t>is the driving force of change</a:t>
            </a:r>
          </a:p>
          <a:p>
            <a:pPr lvl="1" indent="-342897" algn="ctr">
              <a:lnSpc>
                <a:spcPct val="95000"/>
              </a:lnSpc>
              <a:buClr>
                <a:srgbClr val="FFFFFF"/>
              </a:buClr>
              <a:buSzPct val="100000"/>
            </a:pPr>
            <a:endParaRPr lang="en-US" sz="3200" dirty="0">
              <a:solidFill>
                <a:srgbClr val="FFFFFF"/>
              </a:solidFill>
              <a:latin typeface="Georgia" pitchFamily="18" charset="0"/>
            </a:endParaRPr>
          </a:p>
          <a:p>
            <a:pPr lvl="1" indent="-342897">
              <a:lnSpc>
                <a:spcPct val="95000"/>
              </a:lnSpc>
              <a:buClr>
                <a:srgbClr val="FFFFFF"/>
              </a:buClr>
              <a:buSzPct val="100000"/>
              <a:buFontTx/>
              <a:buChar char="•"/>
            </a:pPr>
            <a:endParaRPr lang="en-US" sz="3200" dirty="0">
              <a:latin typeface="Georgia" pitchFamily="18" charset="0"/>
            </a:endParaRPr>
          </a:p>
        </p:txBody>
      </p:sp>
      <p:pic>
        <p:nvPicPr>
          <p:cNvPr id="13"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657600"/>
            <a:ext cx="304800" cy="304800"/>
          </a:xfrm>
          <a:prstGeom prst="rect">
            <a:avLst/>
          </a:prstGeom>
        </p:spPr>
      </p:pic>
    </p:spTree>
  </p:cSld>
  <p:clrMapOvr>
    <a:masterClrMapping/>
  </p:clrMapOvr>
  <p:transition advTm="680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0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tus+ear.gif"/>
          <p:cNvPicPr>
            <a:picLocks noChangeAspect="1"/>
          </p:cNvPicPr>
          <p:nvPr/>
        </p:nvPicPr>
        <p:blipFill>
          <a:blip r:embed="rId4" cstate="print"/>
          <a:stretch>
            <a:fillRect/>
          </a:stretch>
        </p:blipFill>
        <p:spPr>
          <a:xfrm>
            <a:off x="279400" y="1295400"/>
            <a:ext cx="5029200" cy="6096000"/>
          </a:xfrm>
          <a:prstGeom prst="rect">
            <a:avLst/>
          </a:prstGeom>
        </p:spPr>
      </p:pic>
      <p:pic>
        <p:nvPicPr>
          <p:cNvPr id="32770" name="Picture 2" descr="C:\Documents and Settings\esther mccormick\My Documents\My Pictures\Ear Correspondence to Humban Body.jpg"/>
          <p:cNvPicPr>
            <a:picLocks noGrp="1" noChangeAspect="1" noChangeArrowheads="1"/>
          </p:cNvPicPr>
          <p:nvPr>
            <p:ph sz="quarter" idx="4294967295"/>
          </p:nvPr>
        </p:nvPicPr>
        <p:blipFill>
          <a:blip r:embed="rId5" cstate="print"/>
          <a:srcRect/>
          <a:stretch>
            <a:fillRect/>
          </a:stretch>
        </p:blipFill>
        <p:spPr bwMode="auto">
          <a:xfrm>
            <a:off x="4475164" y="457200"/>
            <a:ext cx="5684837" cy="6934200"/>
          </a:xfrm>
          <a:prstGeom prst="rect">
            <a:avLst/>
          </a:prstGeom>
          <a:noFill/>
        </p:spPr>
      </p:pic>
      <p:sp>
        <p:nvSpPr>
          <p:cNvPr id="12" name="TextBox 11"/>
          <p:cNvSpPr txBox="1"/>
          <p:nvPr/>
        </p:nvSpPr>
        <p:spPr>
          <a:xfrm>
            <a:off x="431800" y="533400"/>
            <a:ext cx="6324600" cy="844676"/>
          </a:xfrm>
          <a:prstGeom prst="rect">
            <a:avLst/>
          </a:prstGeom>
          <a:solidFill>
            <a:schemeClr val="bg1"/>
          </a:solidFill>
        </p:spPr>
        <p:txBody>
          <a:bodyPr wrap="square" lIns="91439" tIns="45720" rIns="91439" bIns="45720" rtlCol="0">
            <a:spAutoFit/>
          </a:bodyPr>
          <a:lstStyle/>
          <a:p>
            <a:r>
              <a:rPr lang="en-US" b="1" dirty="0" smtClean="0">
                <a:latin typeface="+mj-lt"/>
              </a:rPr>
              <a:t>THE HOLOGRAM- THE FETUS IN THE EAR</a:t>
            </a:r>
            <a:endParaRPr lang="en-US" b="1" dirty="0">
              <a:latin typeface="+mj-lt"/>
            </a:endParaRPr>
          </a:p>
        </p:txBody>
      </p:sp>
      <p:pic>
        <p:nvPicPr>
          <p:cNvPr id="6" name="Recorded Sound">
            <a:hlinkClick r:id="" action="ppaction://media"/>
          </p:cNvPr>
          <p:cNvPicPr>
            <a:picLocks noRot="1" noChangeAspect="1"/>
          </p:cNvPicPr>
          <p:nvPr>
            <a:wavAudioFile r:embed="rId1" name="Recorded Sound"/>
          </p:nvPr>
        </p:nvPicPr>
        <p:blipFill>
          <a:blip r:embed="rId6" cstate="print"/>
          <a:stretch>
            <a:fillRect/>
          </a:stretch>
        </p:blipFill>
        <p:spPr>
          <a:xfrm>
            <a:off x="4927600" y="3657600"/>
            <a:ext cx="304800" cy="304800"/>
          </a:xfrm>
          <a:prstGeom prst="rect">
            <a:avLst/>
          </a:prstGeom>
        </p:spPr>
      </p:pic>
    </p:spTree>
  </p:cSld>
  <p:clrMapOvr>
    <a:masterClrMapping/>
  </p:clrMapOvr>
  <p:transition advTm="1224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685800"/>
            <a:ext cx="9144000" cy="985520"/>
          </a:xfrm>
        </p:spPr>
        <p:txBody>
          <a:bodyPr>
            <a:normAutofit fontScale="90000"/>
          </a:bodyPr>
          <a:lstStyle/>
          <a:p>
            <a:r>
              <a:rPr lang="en-US" dirty="0" smtClean="0"/>
              <a:t>The History: Auricular Acupuncture</a:t>
            </a:r>
            <a:endParaRPr lang="en-US" dirty="0"/>
          </a:p>
        </p:txBody>
      </p:sp>
      <p:sp>
        <p:nvSpPr>
          <p:cNvPr id="5" name="Content Placeholder 4"/>
          <p:cNvSpPr>
            <a:spLocks noGrp="1"/>
          </p:cNvSpPr>
          <p:nvPr>
            <p:ph idx="1"/>
          </p:nvPr>
        </p:nvSpPr>
        <p:spPr>
          <a:xfrm>
            <a:off x="508000" y="1828800"/>
            <a:ext cx="9144000" cy="5334000"/>
          </a:xfrm>
          <a:solidFill>
            <a:schemeClr val="tx1">
              <a:lumMod val="75000"/>
            </a:schemeClr>
          </a:solidFill>
        </p:spPr>
        <p:txBody>
          <a:bodyPr>
            <a:normAutofit fontScale="92500" lnSpcReduction="20000"/>
          </a:bodyPr>
          <a:lstStyle/>
          <a:p>
            <a:r>
              <a:rPr lang="en-US" dirty="0" smtClean="0">
                <a:latin typeface="+mj-lt"/>
              </a:rPr>
              <a:t> </a:t>
            </a:r>
            <a:r>
              <a:rPr lang="en-US" dirty="0" smtClean="0">
                <a:solidFill>
                  <a:schemeClr val="bg1"/>
                </a:solidFill>
                <a:latin typeface="+mj-lt"/>
              </a:rPr>
              <a:t>Ear Points stimulated in Traditional Chinese Medicine</a:t>
            </a:r>
          </a:p>
          <a:p>
            <a:r>
              <a:rPr lang="en-US" dirty="0" smtClean="0">
                <a:solidFill>
                  <a:schemeClr val="bg1"/>
                </a:solidFill>
                <a:latin typeface="+mj-lt"/>
              </a:rPr>
              <a:t>Dr Paul </a:t>
            </a:r>
            <a:r>
              <a:rPr lang="en-US" dirty="0" err="1" smtClean="0">
                <a:solidFill>
                  <a:schemeClr val="bg1"/>
                </a:solidFill>
                <a:latin typeface="+mj-lt"/>
              </a:rPr>
              <a:t>Nogier</a:t>
            </a:r>
            <a:r>
              <a:rPr lang="en-US" dirty="0" smtClean="0">
                <a:solidFill>
                  <a:schemeClr val="bg1"/>
                </a:solidFill>
                <a:latin typeface="+mj-lt"/>
              </a:rPr>
              <a:t> 1957,Lyons, France: the inverted fetus </a:t>
            </a:r>
          </a:p>
          <a:p>
            <a:r>
              <a:rPr lang="en-US" dirty="0" smtClean="0">
                <a:solidFill>
                  <a:schemeClr val="bg1"/>
                </a:solidFill>
                <a:latin typeface="+mj-lt"/>
              </a:rPr>
              <a:t>Nanjing Army Ear Acupuncture Research Team: Mao </a:t>
            </a:r>
            <a:r>
              <a:rPr lang="en-US" dirty="0" err="1" smtClean="0">
                <a:solidFill>
                  <a:schemeClr val="bg1"/>
                </a:solidFill>
                <a:latin typeface="+mj-lt"/>
              </a:rPr>
              <a:t>TseTung</a:t>
            </a:r>
            <a:r>
              <a:rPr lang="en-US" dirty="0" smtClean="0">
                <a:solidFill>
                  <a:schemeClr val="bg1"/>
                </a:solidFill>
                <a:latin typeface="+mj-lt"/>
              </a:rPr>
              <a:t>-Barefoot doctors-1958</a:t>
            </a:r>
          </a:p>
          <a:p>
            <a:r>
              <a:rPr lang="en-US" dirty="0" smtClean="0">
                <a:solidFill>
                  <a:schemeClr val="bg1"/>
                </a:solidFill>
                <a:latin typeface="+mj-lt"/>
              </a:rPr>
              <a:t>Dr. HL </a:t>
            </a:r>
            <a:r>
              <a:rPr lang="en-US" dirty="0" err="1" smtClean="0">
                <a:solidFill>
                  <a:schemeClr val="bg1"/>
                </a:solidFill>
                <a:latin typeface="+mj-lt"/>
              </a:rPr>
              <a:t>Wen</a:t>
            </a:r>
            <a:r>
              <a:rPr lang="en-US" dirty="0" smtClean="0">
                <a:solidFill>
                  <a:schemeClr val="bg1"/>
                </a:solidFill>
                <a:latin typeface="+mj-lt"/>
              </a:rPr>
              <a:t>: Hong Kong–Clinical studies for opiate detoxification	(</a:t>
            </a:r>
            <a:r>
              <a:rPr lang="en-US" dirty="0" err="1" smtClean="0">
                <a:solidFill>
                  <a:schemeClr val="bg1"/>
                </a:solidFill>
                <a:latin typeface="+mj-lt"/>
              </a:rPr>
              <a:t>Wen</a:t>
            </a:r>
            <a:r>
              <a:rPr lang="en-US" dirty="0" smtClean="0">
                <a:solidFill>
                  <a:schemeClr val="bg1"/>
                </a:solidFill>
                <a:latin typeface="+mj-lt"/>
              </a:rPr>
              <a:t> &amp; Cheung 1973; </a:t>
            </a:r>
            <a:r>
              <a:rPr lang="en-US" dirty="0" err="1" smtClean="0">
                <a:solidFill>
                  <a:schemeClr val="bg1"/>
                </a:solidFill>
                <a:latin typeface="+mj-lt"/>
              </a:rPr>
              <a:t>Wen</a:t>
            </a:r>
            <a:r>
              <a:rPr lang="en-US" dirty="0" smtClean="0">
                <a:solidFill>
                  <a:schemeClr val="bg1"/>
                </a:solidFill>
                <a:latin typeface="+mj-lt"/>
              </a:rPr>
              <a:t> 1977;Wen et al 1978,9)</a:t>
            </a:r>
          </a:p>
          <a:p>
            <a:r>
              <a:rPr lang="en-US" dirty="0" smtClean="0">
                <a:solidFill>
                  <a:schemeClr val="bg1"/>
                </a:solidFill>
                <a:latin typeface="+mj-lt"/>
              </a:rPr>
              <a:t>-Dr. Michael Smith-Lincoln Hospital, N.Y.-Opiate </a:t>
            </a:r>
            <a:r>
              <a:rPr lang="en-US" dirty="0" err="1" smtClean="0">
                <a:solidFill>
                  <a:schemeClr val="bg1"/>
                </a:solidFill>
                <a:latin typeface="+mj-lt"/>
              </a:rPr>
              <a:t>drugs,cocaine</a:t>
            </a:r>
            <a:r>
              <a:rPr lang="en-US" dirty="0" smtClean="0">
                <a:solidFill>
                  <a:schemeClr val="bg1"/>
                </a:solidFill>
                <a:latin typeface="+mj-lt"/>
              </a:rPr>
              <a:t>, alcohol, &amp; nicotine addiction withdrawal (Patterson 1974, Sacks 1975;Smith 1979)</a:t>
            </a:r>
            <a:endParaRPr lang="en-US" dirty="0">
              <a:solidFill>
                <a:schemeClr val="bg1"/>
              </a:solidFill>
              <a:latin typeface="+mj-lt"/>
            </a:endParaRPr>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4927600" y="3657600"/>
            <a:ext cx="304800" cy="304800"/>
          </a:xfrm>
          <a:prstGeom prst="rect">
            <a:avLst/>
          </a:prstGeom>
        </p:spPr>
      </p:pic>
    </p:spTree>
  </p:cSld>
  <p:clrMapOvr>
    <a:masterClrMapping/>
  </p:clrMapOvr>
  <p:transition advTm="2381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1665</TotalTime>
  <Words>526</Words>
  <Application>Microsoft Office PowerPoint</Application>
  <PresentationFormat>Custom</PresentationFormat>
  <Paragraphs>141</Paragraphs>
  <Slides>21</Slides>
  <Notes>21</Notes>
  <HiddenSlides>0</HiddenSlides>
  <MMClips>22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Apex</vt:lpstr>
      <vt:lpstr>CHINESE MEDICINE  IN YOUR LIFE </vt:lpstr>
      <vt:lpstr>WEST MEETS EAST</vt:lpstr>
      <vt:lpstr>Slide 3</vt:lpstr>
      <vt:lpstr>Slide 4</vt:lpstr>
      <vt:lpstr>Slide 5</vt:lpstr>
      <vt:lpstr>CHI Self Care Components</vt:lpstr>
      <vt:lpstr>Slide 7</vt:lpstr>
      <vt:lpstr>Slide 8</vt:lpstr>
      <vt:lpstr>The History: Auricular Acupuncture</vt:lpstr>
      <vt:lpstr>The History Continued</vt:lpstr>
      <vt:lpstr>Slide 11</vt:lpstr>
      <vt:lpstr>Slide 12</vt:lpstr>
      <vt:lpstr>Slide 13</vt:lpstr>
      <vt:lpstr>Slide 14</vt:lpstr>
      <vt:lpstr>Slide 15</vt:lpstr>
      <vt:lpstr>Slide 16</vt:lpstr>
      <vt:lpstr>Slide 17</vt:lpstr>
      <vt:lpstr>Slide 18</vt:lpstr>
      <vt:lpstr>EAR ACUPRESSURE</vt:lpstr>
      <vt:lpstr>CHI CIRCLES:  Community Acupressure</vt:lpstr>
      <vt:lpstr>TRAINING AND RESOURCES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yaquta</cp:lastModifiedBy>
  <cp:revision>110</cp:revision>
  <dcterms:created xsi:type="dcterms:W3CDTF">2004-05-06T09:28:21Z</dcterms:created>
  <dcterms:modified xsi:type="dcterms:W3CDTF">2013-03-31T21:09:35Z</dcterms:modified>
</cp:coreProperties>
</file>